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pde-e2-08-m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xperimento más barato que responde tu pregunta más cara»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xperimento más barato que responde tu pregunta más cara»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xperimento más barato que responde tu pregunta más cara»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xperimento más barato que responde tu pregunta más cara»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3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versión = 13 ÷ 40 = 0.325 = **33%** (redondeado). Es la métrica honesta del experimento: **con qué frecuencia un desconocido pasa de «lo vi» a «pagó»**. Diego tenía un umbral interno («si menos del 20% paga, la hipótesis está floja»); con 33% sobre una muestra chica, la señal es **positiva pero todavía frágil**: 13 personas no son un mercado. El MVP funciona como prueba de **comportamiento**, no como pronóstico de escala: la siguiente pregunta es si esas 13 **renuevan** al segundo mes, porque una suscripción vive de la renovación, no del primer impu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sa de conversión es pagos entre contactados; 13 ÷ 40 = 0.325 ≈ 3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2-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venta con anticipo real de 13 vecinos → Valida (comportamiento o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os vecinos del grupo de WhatsApp «les encanta la idea» → Solo tranquiliza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guntar «¿cuándo fue la última vez que te quedaste sin pan?» → Valida (comportamiento o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cuesta: «¿usarías un servicio de pan a domicilio?» con sí/no → Solo tranquiliza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tregar una semana y ver quién renueva el pago → Valida (comportamiento o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ticipos pagados, hechos pasados y renovación de pago son comportamiento; «me encanta», encuestas de intención futura y likes son opinión que no predic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blicar una encuesta que pregunta «¿te gustaría recibir pan en casa?» con opciones sí/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ncuesta de «¿te gustaría?» con sí/no es la más débil: mide la **cortesía ante una idea futura**, sin costo, sin compromiso y sobre un futuro hipotético. Las otras tres exponen al vecino a una renuncia real (dinero, dirección, decisión de renovar). Regla del módulo: un experimento vale en la medida en que quien lo responde **paga algo** (dinero, tiempo o un compromiso verificable). Ningún diseño, ni app, ni logo sustituye es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encuesta de «¿te gustaría?» con sí/no es el validador más débil porque mide opinión gratuita sin costo ni compromis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Un MVP no es un producto final recortado: es el **experimento mínimo que prueba la hipótesis de riesgo**, aunque para eso uses algo que no parece «producto» (un formulario de preventa, una hoja de cálculo, tu propio coche repartiendo pan). La medida no es «qué tan terminado se ve», sino «**qué aprendo con el menor esfuerzo sobre si alguien paga**». Confundir MVP con «versión chiquita» lleva a construir, otra vez, una solución sin confirmar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MVP es el experimento que más aprende con el menor esfuerzo sobre la hipótesis central; no es una versión reducida del product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la hipótesis más riesgosa de tu idea (o la de Diego). Diseña **un** producto mínimo validable que la ponga a prueba esta semana sin construir el producto final: una preventa con anticipo, una página que pida un compromiso, o una entrega manual a pocos clientes. Escribe las **tres preguntas** de entrevista que harás sobre comportamiento pasado (nunca «¿comprarías?») y define **el número** (conversión, renovaciones, depósitos) que, según tu umbral, confirmará o tumbará l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pde-e2-08-m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pde-e2-08-m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MVP y entrevistas sin in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pde-e2-08-m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12" r:id="rId1"/>
    <p:sldLayoutId id="2481904913" r:id="rId2"/>
    <p:sldLayoutId id="2481904914" r:id="rId3"/>
    <p:sldLayoutId id="248190491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81ffca80ae3d2cb2e3d9977df3316ef6563ecba1d87b20d1.jpg"/>
  <Relationship Id="rId3" Type="http://schemas.openxmlformats.org/officeDocument/2006/relationships/hyperlink" Target="https://negocios.lumbre.lat/object/pde-e2-08-m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b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íni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du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ál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gun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duc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pde-e2-08-m02-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el producto mínimo que prueba la hipótesis central y diseñar entrevistas que obtengan comportamiento real en lugar de un sí corté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idar no es construir un producto pequeño: es montar el experimento más barato que responda tu pregunta más cara. Diego pone a prueba «Pan en Casa» sin montar una empresa: un producto mínimo validable que compruebe la hipótesis de riesgo (que alguien pague por recibir pan a casa) y entrevistas que no induzcan la respuesta. Queda clara la diferencia entre un MVP y un prototipo, y por qué preguntar por el pasado y por dinero real vale más que por opiniones sobre el futur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ducto-minimo-validable · mvp · entrevista-cliente · experimento · hipotesis · validac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xperimento más barato que responde tu pregunta más car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identificaste el supuesto más riesgoso; ahora hay que ponerlo a prueba con ]]></a:t>
            </a:r>
            <a:r>
              <a:rPr lang="en-US" b="1" strike="noStrike" sz="2100" spc="0" u="none" cap="none">
                <a:solidFill>
                  <a:srgbClr val="1B2438">
                    <a:alpha val="100000"/>
                  </a:srgbClr>
                </a:solidFill>
                <a:latin typeface="Calibri"/>
              </a:rPr>
              <a:t><![CDATA[lo mínimo]]></a:t>
            </a:r>
            <a:r>
              <a:rPr lang="en-US" strike="noStrike" sz="2100" spc="0" u="none" cap="none">
                <a:solidFill>
                  <a:srgbClr val="1B2438">
                    <a:alpha val="100000"/>
                  </a:srgbClr>
                </a:solidFill>
                <a:latin typeface="Calibri"/>
              </a:rPr>
              <a:t><![CDATA[. Y «lo mínimo» no significa «hacer una versión chiquita del producto final». Significa construir ]]></a:t>
            </a:r>
            <a:r>
              <a:rPr lang="en-US" b="1" strike="noStrike" sz="2100" spc="0" u="none" cap="none">
                <a:solidFill>
                  <a:srgbClr val="1B2438">
                    <a:alpha val="100000"/>
                  </a:srgbClr>
                </a:solidFill>
                <a:latin typeface="Calibri"/>
              </a:rPr>
              <a:t><![CDATA[el experimento más barato que te diga si tu hipótesis central es cierta o falsa]]></a:t>
            </a:r>
            <a:r>
              <a:rPr lang="en-US" strike="noStrike" sz="2100" spc="0" u="none" cap="none">
                <a:solidFill>
                  <a:srgbClr val="1B2438">
                    <a:alpha val="100000"/>
                  </a:srgbClr>
                </a:solidFill>
                <a:latin typeface="Calibri"/>
              </a:rPr>
              <a:t><![CDATA[. Para Diego, la hipótesis que sostiene «Pan en Casa» no es que el pan sea rico (eso ya lo sabe, se lo compra a Tres Ríos): es que ]]></a:t>
            </a:r>
            <a:r>
              <a:rPr lang="en-US" b="1" strike="noStrike" sz="2100" spc="0" u="none" cap="none">
                <a:solidFill>
                  <a:srgbClr val="1B2438">
                    <a:alpha val="100000"/>
                  </a:srgbClr>
                </a:solidFill>
                <a:latin typeface="Calibri"/>
              </a:rPr>
              <a:t><![CDATA[una familia pagará por recibirlo en su casa de forma recurrente]]></a:t>
            </a:r>
            <a:r>
              <a:rPr lang="en-US" strike="noStrike" sz="2100" spc="0" u="none" cap="none">
                <a:solidFill>
                  <a:srgbClr val="1B2438">
                    <a:alpha val="100000"/>
                  </a:srgbClr>
                </a:solidFill>
                <a:latin typeface="Calibri"/>
              </a:rPr>
              <a:t><![CDA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xperimento más barato que responde tu pregunta más car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muchas formas de probar esa frase sin montar la empresa. Un ]]></a:t>
            </a:r>
            <a:r>
              <a:rPr lang="en-US" b="1" strike="noStrike" sz="2100" spc="0" u="none" cap="none">
                <a:solidFill>
                  <a:srgbClr val="1B2438">
                    <a:alpha val="100000"/>
                  </a:srgbClr>
                </a:solidFill>
                <a:latin typeface="Calibri"/>
              </a:rPr>
              <a:t><![CDATA[producto mínimo validable]]></a:t>
            </a:r>
            <a:r>
              <a:rPr lang="en-US" strike="noStrike" sz="2100" spc="0" u="none" cap="none">
                <a:solidFill>
                  <a:srgbClr val="1B2438">
                    <a:alpha val="100000"/>
                  </a:srgbClr>
                </a:solidFill>
                <a:latin typeface="Calibri"/>
              </a:rPr>
              <a:t><![CDATA[ es cualquiera de ellas si cumple una condición: que el cliente haga algo ]]></a:t>
            </a:r>
            <a:r>
              <a:rPr lang="en-US" b="1" strike="noStrike" sz="2100" spc="0" u="none" cap="none">
                <a:solidFill>
                  <a:srgbClr val="1B2438">
                    <a:alpha val="100000"/>
                  </a:srgbClr>
                </a:solidFill>
                <a:latin typeface="Calibri"/>
              </a:rPr>
              <a:t><![CDATA[incómodo o con costo]]></a:t>
            </a:r>
            <a:r>
              <a:rPr lang="en-US" strike="noStrike" sz="2100" spc="0" u="none" cap="none">
                <a:solidFill>
                  <a:srgbClr val="1B2438">
                    <a:alpha val="100000"/>
                  </a:srgbClr>
                </a:solidFill>
                <a:latin typeface="Calibri"/>
              </a:rPr>
              <a:t><![CDATA[ (pagar, dejar su dirección, comprometerse) y no solo sonrí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xperimento más barato que responde tu pregunta más car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a:t>
            </a:r>
          </a:p>
        </p:txBody>
      </p:sp>
      <p:sp>
        <p:nvSpPr>
          <p:cNvPr id="7" name="" descr=""/>
          <p:cNvSpPr/>
          <p:nvPr/>
        </p:nvSpPr>
        <p:spPr>
          <a:xfrm>
            <a:off x="514350" y="1219200"/>
            <a:ext cx="8115300" cy="3333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VP no es «producto pequeño»; es «el experimento que más aprende con menos esfuerzo»]]></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t>
            </a:r>
            <a:r>
              <a:rPr lang="en-US" b="1" strike="noStrike" sz="2000" spc="0" u="none" cap="none">
                <a:solidFill>
                  <a:srgbClr val="1B2438">
                    <a:alpha val="100000"/>
                  </a:srgbClr>
                </a:solidFill>
                <a:latin typeface="Calibri"/>
              </a:rPr>
              <a:t><![CDATA[prototipo]]></a:t>
            </a:r>
            <a:r>
              <a:rPr lang="en-US" strike="noStrike" sz="2000" spc="0" u="none" cap="none">
                <a:solidFill>
                  <a:srgbClr val="1B2438">
                    <a:alpha val="100000"/>
                  </a:srgbClr>
                </a:solidFill>
                <a:latin typeface="Calibri"/>
              </a:rPr>
              <a:t><![CDATA[ prueba si tu solución ]]></a:t>
            </a:r>
            <a:r>
              <a:rPr lang="en-US" b="1" strike="noStrike" sz="2000" spc="0" u="none" cap="none">
                <a:solidFill>
                  <a:srgbClr val="1B2438">
                    <a:alpha val="100000"/>
                  </a:srgbClr>
                </a:solidFill>
                <a:latin typeface="Calibri"/>
              </a:rPr>
              <a:t><![CDATA[funciona]]></a:t>
            </a:r>
            <a:r>
              <a:rPr lang="en-US" strike="noStrike" sz="2000" spc="0" u="none" cap="none">
                <a:solidFill>
                  <a:srgbClr val="1B2438">
                    <a:alpha val="100000"/>
                  </a:srgbClr>
                </a:solidFill>
                <a:latin typeface="Calibri"/>
              </a:rPr>
              <a:t><![CDATA[ (que el pan llegue tibio). Un ]]></a:t>
            </a:r>
            <a:r>
              <a:rPr lang="en-US" b="1" strike="noStrike" sz="2000" spc="0" u="none" cap="none">
                <a:solidFill>
                  <a:srgbClr val="1B2438">
                    <a:alpha val="100000"/>
                  </a:srgbClr>
                </a:solidFill>
                <a:latin typeface="Calibri"/>
              </a:rPr>
              <a:t><![CDATA[producto mínimo validable (MVP)]]></a:t>
            </a:r>
            <a:r>
              <a:rPr lang="en-US" strike="noStrike" sz="2000" spc="0" u="none" cap="none">
                <a:solidFill>
                  <a:srgbClr val="1B2438">
                    <a:alpha val="100000"/>
                  </a:srgbClr>
                </a:solidFill>
                <a:latin typeface="Calibri"/>
              </a:rPr>
              <a:t><![CDATA[ prueba si ]]></a:t>
            </a:r>
            <a:r>
              <a:rPr lang="en-US" b="1" strike="noStrike" sz="2000" spc="0" u="none" cap="none">
                <a:solidFill>
                  <a:srgbClr val="1B2438">
                    <a:alpha val="100000"/>
                  </a:srgbClr>
                </a:solidFill>
                <a:latin typeface="Calibri"/>
              </a:rPr>
              <a:t><![CDATA[existe un cliente que paga]]></a:t>
            </a:r>
            <a:r>
              <a:rPr lang="en-US" strike="noStrike" sz="2000" spc="0" u="none" cap="none">
                <a:solidFill>
                  <a:srgbClr val="1B2438">
                    <a:alpha val="100000"/>
                  </a:srgbClr>
                </a:solidFill>
                <a:latin typeface="Calibri"/>
              </a:rPr>
              <a:t><![CDATA[ por ella. Antes de hornear en grande, Diego puede validar con: una ]]></a:t>
            </a:r>
            <a:r>
              <a:rPr lang="en-US" b="1" strike="noStrike" sz="2000" spc="0" u="none" cap="none">
                <a:solidFill>
                  <a:srgbClr val="1B2438">
                    <a:alpha val="100000"/>
                  </a:srgbClr>
                </a:solidFill>
                <a:latin typeface="Calibri"/>
              </a:rPr>
              <a:t><![CDATA[preventa]]></a:t>
            </a:r>
            <a:r>
              <a:rPr lang="en-US" strike="noStrike" sz="2000" spc="0" u="none" cap="none">
                <a:solidFill>
                  <a:srgbClr val="1B2438">
                    <a:alpha val="100000"/>
                  </a:srgbClr>
                </a:solidFill>
                <a:latin typeface="Calibri"/>
              </a:rPr>
              <a:t><![CDATA[ de 20 suscripciones, una ]]></a:t>
            </a:r>
            <a:r>
              <a:rPr lang="en-US" b="1" strike="noStrike" sz="2000" spc="0" u="none" cap="none">
                <a:solidFill>
                  <a:srgbClr val="1B2438">
                    <a:alpha val="100000"/>
                  </a:srgbClr>
                </a:solidFill>
                <a:latin typeface="Calibri"/>
              </a:rPr>
              <a:t><![CDATA[página simple]]></a:t>
            </a:r>
            <a:r>
              <a:rPr lang="en-US" strike="noStrike" sz="2000" spc="0" u="none" cap="none">
                <a:solidFill>
                  <a:srgbClr val="1B2438">
                    <a:alpha val="100000"/>
                  </a:srgbClr>
                </a:solidFill>
                <a:latin typeface="Calibri"/>
              </a:rPr>
              <a:t><![CDATA[ que pida un depósito, o el método ]]></a:t>
            </a:r>
            <a:r>
              <a:rPr lang="en-US" b="1" strike="noStrike" sz="2000" spc="0" u="none" cap="none">
                <a:solidFill>
                  <a:srgbClr val="1B2438">
                    <a:alpha val="100000"/>
                  </a:srgbClr>
                </a:solidFill>
                <a:latin typeface="Calibri"/>
              </a:rPr>
              <a:t><![CDATA[humano]]></a:t>
            </a:r>
            <a:r>
              <a:rPr lang="en-US" strike="noStrike" sz="2000" spc="0" u="none" cap="none">
                <a:solidFill>
                  <a:srgbClr val="1B2438">
                    <a:alpha val="100000"/>
                  </a:srgbClr>
                </a:solidFill>
                <a:latin typeface="Calibri"/>
              </a:rPr>
              <a:t><![CDATA[: entregar él mismo el pan a 10 vecinos una semana y ver si renuevan. Ninguna requiere app ni camión: todas exigen que alguien ]]></a:t>
            </a:r>
            <a:r>
              <a:rPr lang="en-US" b="1" strike="noStrike" sz="2000" spc="0" u="none" cap="none">
                <a:solidFill>
                  <a:srgbClr val="1B2438">
                    <a:alpha val="100000"/>
                  </a:srgbClr>
                </a:solidFill>
                <a:latin typeface="Calibri"/>
              </a:rPr>
              <a:t><![CDATA[suelte dinero o un compromiso real]]></a:t>
            </a:r>
            <a:r>
              <a:rPr lang="en-US" strike="noStrike" sz="2000" spc="0" u="none" cap="none">
                <a:solidFill>
                  <a:srgbClr val="1B2438">
                    <a:alpha val="100000"/>
                  </a:srgbClr>
                </a:solidFill>
                <a:latin typeface="Calibri"/>
              </a:rPr>
              <a:t><![C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xperimento más barato que responde tu pregunta más car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habilidad es ]]></a:t>
            </a:r>
            <a:r>
              <a:rPr lang="en-US" b="1" strike="noStrike" sz="2100" spc="0" u="none" cap="none">
                <a:solidFill>
                  <a:srgbClr val="1B2438">
                    <a:alpha val="100000"/>
                  </a:srgbClr>
                </a:solidFill>
                <a:latin typeface="Calibri"/>
              </a:rPr>
              <a:t><![CDATA[preguntar sin arrancar un «sí»]]></a:t>
            </a:r>
            <a:r>
              <a:rPr lang="en-US" strike="noStrike" sz="2100" spc="0" u="none" cap="none">
                <a:solidFill>
                  <a:srgbClr val="1B2438">
                    <a:alpha val="100000"/>
                  </a:srgbClr>
                </a:solidFill>
                <a:latin typeface="Calibri"/>
              </a:rPr>
              <a:t><![CDATA[. Quien entrevista emprende con una trampa: muestra su solución y pregunta «¿te gustaría?». La respuesta cortés siempre es sí. Para oír verdad, Diego debe preguntar por ]]></a:t>
            </a:r>
            <a:r>
              <a:rPr lang="en-US" b="1" strike="noStrike" sz="2100" spc="0" u="none" cap="none">
                <a:solidFill>
                  <a:srgbClr val="1B2438">
                    <a:alpha val="100000"/>
                  </a:srgbClr>
                </a:solidFill>
                <a:latin typeface="Calibri"/>
              </a:rPr>
              <a:t><![CDATA[hechos pasados y por dinero]]></a:t>
            </a:r>
            <a:r>
              <a:rPr lang="en-US" strike="noStrike" sz="2100" spc="0" u="none" cap="none">
                <a:solidFill>
                  <a:srgbClr val="1B2438">
                    <a:alpha val="100000"/>
                  </a:srgbClr>
                </a:solidFill>
                <a:latin typeface="Calibri"/>
              </a:rPr>
              <a:t><![CDATA[, no por intenciones futuras.]]></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vez de «¿comprarías pan a domicilio?», preguntar: «¿cómo resuelves hoy lo del pan?, ¿cuándo fue la última vez que te quedaste sin pan en casa y qué hicis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xperimento más barato que responde tu pregunta más car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vez de «¿pagarías 450 al mes?», preguntar: «cuéntame la última suscripción que pagas cada mes y por qué la mantienes».]]></a:t>
            </a:r>
          </a:p>
        </p:txBody>
      </p:sp>
      <p:sp>
        <p:nvSpPr>
          <p:cNvPr id="9" name=""/>
          <p:cNvSpPr txBox="1"/>
          <p:nvPr/>
        </p:nvSpPr>
        <p:spPr>
          <a:xfrm>
            <a:off x="514350" y="19240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obre todo, ]]></a:t>
            </a:r>
            <a:r>
              <a:rPr lang="en-US" b="1" strike="noStrike" sz="2100" spc="0" u="none" cap="none">
                <a:solidFill>
                  <a:srgbClr val="1B2438">
                    <a:alpha val="100000"/>
                  </a:srgbClr>
                </a:solidFill>
                <a:latin typeface="Calibri"/>
              </a:rPr>
              <a:t><![CDATA[no pedir permiso, pedir un pequeño compromiso]]></a:t>
            </a:r>
            <a:r>
              <a:rPr lang="en-US" strike="noStrike" sz="2100" spc="0" u="none" cap="none">
                <a:solidFill>
                  <a:srgbClr val="1B2438">
                    <a:alpha val="100000"/>
                  </a:srgbClr>
                </a:solidFill>
                <a:latin typeface="Calibri"/>
              </a:rPr>
              <a:t><![CDATA[: «si arranco el sábado con pan de Tres Ríos a 120 pesos la entrega, ¿te aparto?». Un «sí, aparta» con dato de contacto vale más que diez «me encan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xperimento más barato que responde tu pregunta más cara]]></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ego lanza una preventa de prueba y contacta a 40 vecinos de su colonia. Pagan un anticipo real 13 de ellos. Para decidir si la hipótesis «hay demanda que paga» se sostiene, ¿cuál es la tasa de conversión de la preventa? Escribe solo el número, en porcentaje (por ejemplo 25 para 25%).]]></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xperimento más barato que responde tu pregunta más ca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ovimiento de Diego: ¿es un experimento que valida (comportamiento/costo) o una opinión que solo tranquiliz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lida (comportamiento o compromis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o tranquiliza (opin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venta con anticipo real de 13 vecinos]]></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s vecinos del grupo de WhatsApp «les encanta la ide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guntar «¿cuándo fue la última vez que te quedaste sin p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cuesta: «¿usarías un servicio de pan a domicilio?» con sí/n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tregar una semana y ver quién renueva el pag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xperimento más barato que responde tu pregunta más ca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ego quiere saber si la gente pagaría por el pan a domicilio. ¿Cuál de estas formas de «validarlo» es la MÁS débil?]]></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dir un anticipo de 120 pesos por una entrega de prueba del sábad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blicar una encuesta que pregunta «¿te gustaría recibir pan en casa?» con opciones sí/n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tregar una semana gratis y medir cuántos renuevan pagando la segun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cuántos vecinos dan su dirección y teléfono para apar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xperimento más barato que responde tu pregunta más ca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mínimo validable es simplemente una versión más pequeña y barata del producto fi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xperimento más barato que responde tu pregunta más ca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tu «validación» no le cuesta nada a nadie, no validaste nada: solo juntaste halagos.]]></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Programa de Direc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xperimento más barato que responde tu pregunta más car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ipótes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iesgo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d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e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eñ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du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íni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lida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n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ue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ma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stru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du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ve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icip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ág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i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romi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trega]]></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nu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c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lie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re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egun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trev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r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ortami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s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un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r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fin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núm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ver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novacio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pósi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gú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mbr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firmar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umbar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ipótesis.]]></a:t>
            </a:r>
          </a:p>
        </p:txBody>
      </p:sp>
      <p:sp>
        <p:nvSpPr>
          <p:cNvPr id="8" name=""/>
          <p:cNvSpPr txBox="1"/>
          <p:nvPr/>
        </p:nvSpPr>
        <p:spPr>
          <a:xfrm>
            <a:off x="514350" y="16764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experimento puede responderse con una sonrisa, rediseñalo hasta que la persona tenga que soltar dinero, su dirección o un «sí, aparta» incómod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idar es montar el experimento que más aprende con el menor esfuerzo, no un producto pequeñ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VP prueba si existe cliente que paga; un prototipo prueba si la solución funcion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venta, la página con compromiso y la entrega manual son MVP válidos sin app.]]></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or comportamiento pasado y por dinero, nunca por intenciones futur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xperimento vale en la medida en que a alguien le cuesta algo re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suscripción, la renovación del segundo mes vale más que el primer impu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es el experimento más barato que responde mi hipótesis de mayor riesg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y probando si alguien paga (MVP) o solo si funciona (prototip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s preguntas indagan el pasado y el dinero, o arrancan un sí corté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mpromiso real (dinero, datos, renovación) le pido al cliente?]]></a:t>
            </a:r>
          </a:p>
        </p:txBody>
      </p:sp>
      <p:sp>
        <p:nvSpPr>
          <p:cNvPr id="15" name=""/>
          <p:cNvSpPr txBox="1"/>
          <p:nvPr/>
        </p:nvSpPr>
        <p:spPr>
          <a:xfrm>
            <a:off x="514350" y="4124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4124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número confirmaría o tumbaría mi hipótes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producto mínimo validable que pruebe la hipótesis central sin construir el producto fin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MVP (existe cliente que paga) de prototipo (funciona la solu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ucir entrevistas sobre comportamiento pasado sin inducir la respues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a validación con un número de compromiso real (pago, renov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MVP y entrevistas sin induc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montar el experimento mínimo que prueba tu hipótesis de riesgo y preguntar sin arrancar un falso «sí». Siguiente: calcular si el negocio es lo bastante grande y si cada cliente deja dinero (mercado y economía unitaria).]]></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diferencia entre opinión y comportamiento, y entre MVP y prototipo. El error común es «validar» con encuestas de intención que no le cuestan nada a na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2-oa01"/>
              </a:rPr>
              <a:t><![CDATA[Probar con lo mínimo: producto válido y preguntas que no induc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 del curso (M03):]]></a:t>
            </a:r>
            <a:r>
              <a:rPr lang="en-US" strike="noStrike" sz="2100" spc="0" u="none" cap="none">
                <a:solidFill>
                  <a:srgbClr val="1B2438">
                    <a:alpha val="100000"/>
                  </a:srgbClr>
                </a:solidFill>
                <a:latin typeface="Calibri"/>
              </a:rPr>
              <a:t><![CDATA[ Diego ya puede probar que algunos vecinos pagan. Ahora necesita saber si eso ]]></a:t>
            </a:r>
            <a:r>
              <a:rPr lang="en-US" b="1"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estimar con TAM/SAM/SOM cuántos clientes potenciales alcanzables hay, y calcular con su economía unitaria (margen, costo de adquisición y valor de vida del cliente) si cada suscripción deja dinero suficiente para que el negocio sea rentable y no solo simpátic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2026-10-25T00:37:19Z</dcterms:created>
  <dcterms:modified xsi:type="dcterms:W3CDTF">2026-10-25T00:37:19Z</dcterms:modified>
  <dc:title>Probar con lo mínimo: producto válido y preguntas que no inducen</dc:title>
  <dc:description>Presentación editable del OA «Probar con lo mínimo: producto válido y preguntas que no inducen». Enlace: https://negocios.lumbre.lat/object/pde-e2-08-m02-oa01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