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go tiene una idea; todavía no tiene un negoci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go tiene una idea; todavía no tiene un negoci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go tiene una idea; todavía no tiene un negoci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go tiene una idea; todavía no tiene un negoci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familias jóvenes de la colonia echan de menos pan de calidad y no quieren bajar a comprar → Hipótesis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suscripción con entrega a domicilio resuelve mejor que la tienda → Hipótesis de l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450 pesos al mes cubren el pan, el transporte y dejan margen → Hipótesis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gente está dispuesta a pagar esa mensualidad por adelantado → Hipótesis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an recién horneado que llega a casa es la forma que la gente prefiere recibirlo → Hipótesis de l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blema es la necesidad sentida; la solución es la forma de resolverla; el negocio cubre precio, costos y disposición a pagar. Se validan en ese orden, empezando por la que más riesgo conc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mpezó a gastar en la solución sin validar la hipótesis del problema: la necesidad que hace que alguien pa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que se quema primero no suele ser el del precio equivocado: es el de construir y promover una solución a un **problema que nadie confirmó tener**. Validar el problema (¿existe, a quién le quema, cuánto?) es el paso más barato y más importante; todo lo demás (web, logo, publicidad) es invertir antes de saber si hay alguien al otro lado. No es cibernético ni estético: es **no asumir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rror principal es gastar en la solución antes de validar la hipótesis del problema, que es la que sostiene toda la disposición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e valida **primero el supuesto más riesgoso**: aquel que, si resulta falso, derriba todo lo demás aunque los otros se confirmen. En el caso de Diego, que el pan sea rico (lo que él adora) no salva el negocio si nadie quiere pagar por recibirlo a casa. Ilusionarse con la parte divertida es justo lo que nos hace saltarnos la parte incómoda. El orden inteligente va del riesgo mayor al menor, no del entusiasmo mayor al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be validarse primero el supuesto de mayor riesgo (el que si falla tumba el negocio), no el más ilusion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idea de negocio que traigas entre manos (o usa la de Diego). Escribe las hipótesis separadas en tres grupos: problema (¿qué necesidad y de quién?), solución (¿cómo la resuelves mejor?) y negocio (¿quién paga cuánto y te deja margen?). Luego, con honestidad, marca **una** de ellas como «la más riesgosa: si esta es falsa, todo se cae». Esa es la primera que debes validar con un experimento barato, antes de gastar en logo, web o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idea a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13" r:id="rId1"/>
    <p:sldLayoutId id="2481904914" r:id="rId2"/>
    <p:sldLayoutId id="2481904915" r:id="rId3"/>
    <p:sldLayoutId id="24819049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47e001c6b823e584c25ed5752eaa5ef3757932e00d61181.jpg"/>
  <Relationship Id="rId3" Type="http://schemas.openxmlformats.org/officeDocument/2006/relationships/hyperlink" Target="https://negocios.lumbre.lat/object/pde-e2-08-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d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currió»]]></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ortun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pde-e2-08-m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idea de una oportunidad de negocio, identificar la necesidad y el cliente que la tiene, y enunciar el supuesto más riesgoso que conviene validar prim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de 28 años, está seguro de que entregar pan artesanal por suscripción a domicilio «va a pegar». Tiene la idea; le falta la oportunidad. Este módulo enseña a convertir una ocurrencia en un caso de negocio defendible: una necesidad sentida por un cliente concreto, una forma de resolverla por la que pagaría, y la identificación del supuesto más riesgoso sobre el que se apila todo lo demás. Mientras no valides ese supuesto, tu plan es un castillo sobre la primera piedr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prendimiento · oportunidad · hipotesis · necesidad · supuesto-riesgoso · cl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trabaja en sistemas y compra pan de masa madre en una tienda de Tres Ríos cada dos semanas. «En mi colonia no hay pan bueno y la gente joven no baja a la tienda», razona. Su idea: una ]]></a:t>
            </a:r>
            <a:r>
              <a:rPr lang="en-US" b="1" strike="noStrike" sz="2100" spc="0" u="none" cap="none">
                <a:solidFill>
                  <a:srgbClr val="1B2438">
                    <a:alpha val="100000"/>
                  </a:srgbClr>
                </a:solidFill>
                <a:latin typeface="Calibri"/>
              </a:rPr>
              <a:t><![CDATA[suscripción mensual]]></a:t>
            </a:r>
            <a:r>
              <a:rPr lang="en-US" strike="noStrike" sz="2100" spc="0" u="none" cap="none">
                <a:solidFill>
                  <a:srgbClr val="1B2438">
                    <a:alpha val="100000"/>
                  </a:srgbClr>
                </a:solidFill>
                <a:latin typeface="Calibri"/>
              </a:rPr>
              <a:t><![CDATA[ de pan artesanal recién horneado que llega a casa, comprándole el pan a la propia Tres Ríos. «Esto va a pegar», dice, y ya imaginó la página web y el lo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cometió el error clásico del emprendedor: confundir una ]]></a:t>
            </a:r>
            <a:r>
              <a:rPr lang="en-US" b="1"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con una ]]></a:t>
            </a:r>
            <a:r>
              <a:rPr lang="en-US" b="1" strike="noStrike" sz="2100" spc="0" u="none" cap="none">
                <a:solidFill>
                  <a:srgbClr val="1B2438">
                    <a:alpha val="100000"/>
                  </a:srgbClr>
                </a:solidFill>
                <a:latin typeface="Calibri"/>
              </a:rPr>
              <a:t><![CDATA[oportunidad]]></a:t>
            </a:r>
            <a:r>
              <a:rPr lang="en-US" strike="noStrike" sz="2100" spc="0" u="none" cap="none">
                <a:solidFill>
                  <a:srgbClr val="1B2438">
                    <a:alpha val="100000"/>
                  </a:srgbClr>
                </a:solidFill>
                <a:latin typeface="Calibri"/>
              </a:rPr>
              <a:t><![CDATA[. Una idea es una ocurrencia. Una ]]></a:t>
            </a:r>
            <a:r>
              <a:rPr lang="en-US" b="1" strike="noStrike" sz="2100" spc="0" u="none" cap="none">
                <a:solidFill>
                  <a:srgbClr val="1B2438">
                    <a:alpha val="100000"/>
                  </a:srgbClr>
                </a:solidFill>
                <a:latin typeface="Calibri"/>
              </a:rPr>
              <a:t><![CDATA[oportunidad de negocio]]></a:t>
            </a:r>
            <a:r>
              <a:rPr lang="en-US" strike="noStrike" sz="2100" spc="0" u="none" cap="none">
                <a:solidFill>
                  <a:srgbClr val="1B2438">
                    <a:alpha val="100000"/>
                  </a:srgbClr>
                </a:solidFill>
                <a:latin typeface="Calibri"/>
              </a:rPr>
              <a:t><![CDATA[ existe cuando se alinean tres cosas: (1) un ]]></a:t>
            </a:r>
            <a:r>
              <a:rPr lang="en-US" b="1" strike="noStrike" sz="2100" spc="0" u="none" cap="none">
                <a:solidFill>
                  <a:srgbClr val="1B2438">
                    <a:alpha val="100000"/>
                  </a:srgbClr>
                </a:solidFill>
                <a:latin typeface="Calibri"/>
              </a:rPr>
              <a:t><![CDATA[cliente concreto]]></a:t>
            </a:r>
            <a:r>
              <a:rPr lang="en-US" strike="noStrike" sz="2100" spc="0" u="none" cap="none">
                <a:solidFill>
                  <a:srgbClr val="1B2438">
                    <a:alpha val="100000"/>
                  </a:srgbClr>
                </a:solidFill>
                <a:latin typeface="Calibri"/>
              </a:rPr>
              <a:t><![CDATA[ con una ]]></a:t>
            </a:r>
            <a:r>
              <a:rPr lang="en-US" b="1" strike="noStrike" sz="2100" spc="0" u="none" cap="none">
                <a:solidFill>
                  <a:srgbClr val="1B2438">
                    <a:alpha val="100000"/>
                  </a:srgbClr>
                </a:solidFill>
                <a:latin typeface="Calibri"/>
              </a:rPr>
              <a:t><![CDATA[necesidad sentida]]></a:t>
            </a:r>
            <a:r>
              <a:rPr lang="en-US" strike="noStrike" sz="2100" spc="0" u="none" cap="none">
                <a:solidFill>
                  <a:srgbClr val="1B2438">
                    <a:alpha val="100000"/>
                  </a:srgbClr>
                </a:solidFill>
                <a:latin typeface="Calibri"/>
              </a:rPr>
              <a:t><![CDATA[, (2) una ]]></a:t>
            </a: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por la que ese cliente está ]]></a:t>
            </a:r>
            <a:r>
              <a:rPr lang="en-US" b="1" strike="noStrike" sz="2100" spc="0" u="none" cap="none">
                <a:solidFill>
                  <a:srgbClr val="1B2438">
                    <a:alpha val="100000"/>
                  </a:srgbClr>
                </a:solidFill>
                <a:latin typeface="Calibri"/>
              </a:rPr>
              <a:t><![CDATA[dispuesto a pagar]]></a:t>
            </a:r>
            <a:r>
              <a:rPr lang="en-US" strike="noStrike" sz="2100" spc="0" u="none" cap="none">
                <a:solidFill>
                  <a:srgbClr val="1B2438">
                    <a:alpha val="100000"/>
                  </a:srgbClr>
                </a:solidFill>
                <a:latin typeface="Calibri"/>
              </a:rPr>
              <a:t><![CDATA[, y (3) una forma de entregarla en la que ]]></a:t>
            </a:r>
            <a:r>
              <a:rPr lang="en-US" b="1" strike="noStrike" sz="2100" spc="0" u="none" cap="none">
                <a:solidFill>
                  <a:srgbClr val="1B2438">
                    <a:alpha val="100000"/>
                  </a:srgbClr>
                </a:solidFill>
                <a:latin typeface="Calibri"/>
              </a:rPr>
              <a:t><![CDATA[tú puedas ganar dinero de forma repetible]]></a:t>
            </a:r>
            <a:r>
              <a:rPr lang="en-US" strike="noStrike" sz="2100" spc="0" u="none" cap="none">
                <a:solidFill>
                  <a:srgbClr val="1B2438">
                    <a:alpha val="100000"/>
                  </a:srgbClr>
                </a:solidFill>
                <a:latin typeface="Calibri"/>
              </a:rPr>
              <a:t><![CDATA[. Si falta una, tienes una idea bonita, no un nego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3]]></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oportunidad]]></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ecesidad real + cliente que la siente y puede pagar + modelo que deja dinero de forma repetible. A Diego le sobra la tercera parte en su cabeza («compro a 40, vendo a 90») pero le faltan las dos primeras: no sabe si alguien ]]></a:t>
            </a:r>
            <a:r>
              <a:rPr lang="en-US" b="1" strike="noStrike" sz="2000" spc="0" u="none" cap="none">
                <a:solidFill>
                  <a:srgbClr val="1B2438">
                    <a:alpha val="100000"/>
                  </a:srgbClr>
                </a:solidFill>
                <a:latin typeface="Calibri"/>
              </a:rPr>
              <a:t><![CDATA[extraña]]></a:t>
            </a:r>
            <a:r>
              <a:rPr lang="en-US" strike="noStrike" sz="2000" spc="0" u="none" cap="none">
                <a:solidFill>
                  <a:srgbClr val="1B2438">
                    <a:alpha val="100000"/>
                  </a:srgbClr>
                </a:solidFill>
                <a:latin typeface="Calibri"/>
              </a:rPr>
              <a:t><![CDATA[ pan a domicilio ni si ese alguien ]]></a:t>
            </a:r>
            <a:r>
              <a:rPr lang="en-US" b="1" strike="noStrike" sz="2000" spc="0" u="none" cap="none">
                <a:solidFill>
                  <a:srgbClr val="1B2438">
                    <a:alpha val="100000"/>
                  </a:srgbClr>
                </a:solidFill>
                <a:latin typeface="Calibri"/>
              </a:rPr>
              <a:t><![CDATA[pagaría]]></a:t>
            </a:r>
            <a:r>
              <a:rPr lang="en-US" strike="noStrike" sz="2000" spc="0" u="none" cap="none">
                <a:solidFill>
                  <a:srgbClr val="1B2438">
                    <a:alpha val="100000"/>
                  </a:srgbClr>
                </a:solidFill>
                <a:latin typeface="Calibri"/>
              </a:rPr>
              <a:t><![CDATA[ por él. La emoción por la solución nos hace saltarnos la pregunta por el problema.]]></a:t>
            </a:r>
          </a:p>
        </p:txBody>
      </p:sp>
      <p:sp>
        <p:nvSpPr>
          <p:cNvPr id="11"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ordenar el pensamiento, se traduce la intuición a ]]></a:t>
            </a: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firmaciones que pueden resultar verdaderas o falsas. Las de Diego son una cadena, y cada eslabón es un ries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las familias jóvenes de su colonia quieren pan de calidad pero no tienen tiempo ni ganas de bajar a comprarl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una suscripción semanal con entrega a casa resuelve ese problema mejor que la tiend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iente/pago:]]></a:t>
            </a:r>
            <a:r>
              <a:rPr lang="en-US" strike="noStrike" sz="2100" spc="0" u="none" cap="none">
                <a:solidFill>
                  <a:srgbClr val="1B2438">
                    <a:alpha val="100000"/>
                  </a:srgbClr>
                </a:solidFill>
                <a:latin typeface="Calibri"/>
              </a:rPr>
              <a:t><![CDATA[ esas familias están dispuestas a pagar unos ]]></a:t>
            </a:r>
            <a:r>
              <a:rPr lang="en-US" b="1" strike="noStrike" sz="2100" spc="0" u="none" cap="none">
                <a:solidFill>
                  <a:srgbClr val="1B2438">
                    <a:alpha val="100000"/>
                  </a:srgbClr>
                </a:solidFill>
                <a:latin typeface="Calibri"/>
              </a:rPr>
              <a:t><![CDATA[450 pesos al mes]]></a:t>
            </a:r>
            <a:r>
              <a:rPr lang="en-US" strike="noStrike" sz="2100" spc="0" u="none" cap="none">
                <a:solidFill>
                  <a:srgbClr val="1B2438">
                    <a:alpha val="100000"/>
                  </a:srgbClr>
                </a:solidFill>
                <a:latin typeface="Calibri"/>
              </a:rPr>
              <a:t><![CDATA[ por la suscripción.]]></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el precio cubre el pan que paga a Tres Ríos, el transporte y su tiempo, y deja marg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bilidad:]]></a:t>
            </a:r>
            <a:r>
              <a:rPr lang="en-US" strike="noStrike" sz="2100" spc="0" u="none" cap="none">
                <a:solidFill>
                  <a:srgbClr val="1B2438">
                    <a:alpha val="100000"/>
                  </a:srgbClr>
                </a:solidFill>
                <a:latin typeface="Calibri"/>
              </a:rPr>
              <a:t><![CDATA[ hay suficientes familias así como para que el negocio sea grande.]]></a:t>
            </a:r>
          </a:p>
        </p:txBody>
      </p:sp>
      <p:sp>
        <p:nvSpPr>
          <p:cNvPr id="9" name=""/>
          <p:cNvSpPr txBox="1"/>
          <p:nvPr/>
        </p:nvSpPr>
        <p:spPr>
          <a:xfrm>
            <a:off x="514350" y="1924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hipótesis es un ]]></a:t>
            </a:r>
            <a:r>
              <a:rPr lang="en-US" b="1"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lgunos son casi seguros (la gente come pan); otros son ]]></a:t>
            </a:r>
            <a:r>
              <a:rPr lang="en-US" b="1" strike="noStrike" sz="2100" spc="0" u="none" cap="none">
                <a:solidFill>
                  <a:srgbClr val="1B2438">
                    <a:alpha val="100000"/>
                  </a:srgbClr>
                </a:solidFill>
                <a:latin typeface="Calibri"/>
              </a:rPr>
              <a:t><![CDATA[el riesgo que tumba el negocio]]></a:t>
            </a:r>
            <a:r>
              <a:rPr lang="en-US" strike="noStrike" sz="2100" spc="0" u="none" cap="none">
                <a:solidFill>
                  <a:srgbClr val="1B2438">
                    <a:alpha val="100000"/>
                  </a:srgbClr>
                </a:solidFill>
                <a:latin typeface="Calibri"/>
              </a:rPr>
              <a:t><![CDATA[ si son falsos. El orden correcto no es validar primero lo que te ilusiona: es validar ]]></a:t>
            </a:r>
            <a:r>
              <a:rPr lang="en-US" b="1" strike="noStrike" sz="2100" spc="0" u="none" cap="none">
                <a:solidFill>
                  <a:srgbClr val="1B2438">
                    <a:alpha val="100000"/>
                  </a:srgbClr>
                </a:solidFill>
                <a:latin typeface="Calibri"/>
              </a:rPr>
              <a:t><![CDATA[primero el supuesto más riesgoso]]></a:t>
            </a:r>
            <a:r>
              <a:rPr lang="en-US" strike="noStrike" sz="2100" spc="0" u="none" cap="none">
                <a:solidFill>
                  <a:srgbClr val="1B2438">
                    <a:alpha val="100000"/>
                  </a:srgbClr>
                </a:solidFill>
                <a:latin typeface="Calibri"/>
              </a:rPr>
              <a:t><![CDATA[, el que si cae se lleva todo abaj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go tiene una idea; todavía no tiene un nego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de Diego como hipótesis del problema, de la solución o del negocio (modelo/econom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 del proble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 de la solu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 del negoci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familias jóvenes de la colonia echan de menos pan de calidad y no quieren bajar a compr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suscripción con entrega a domicilio resuelve mejor que la tiend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450 pesos al mes cubren el pan, el transporte y dejan margen]]></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ente está dispuesta a pagar esa mensualidad por adelantado]]></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an recién horneado que llega a casa es la forma que la gente prefiere recibirlo]]></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go tiene una idea; todavía no tiene un nego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ego ya tiene el logo, la web de prueba y tres meses de publicidad pagada, pero nunca habló con una sola familia sobre si echan de menos pan a domicilio. ¿Cuál es su error princip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eligió bien el nombre del negoc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ezó a gastar en la solución sin validar la hipótesis del problema: la necesidad que hace que alguien pague]]></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ebería comprarle el pan a Tres Ríos]]></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so un precio demasiado alto a la suscrip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go tiene una idea; todavía no tiene un nego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iene validar primero el supuesto que más te ilusiona, porque si ese se confirma el negocio ya está hech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go tiene una idea; todavía no tiene un nego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3]]></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mprendedor novio se enamora de su solución; el maduro se enamora del problema de su cliente.]]></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Programa de Dire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ego tiene una idea; todavía no tiene un negoci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idea de negocio que traigas entre manos (o usa la de Diego). Escribe las hipótesis separadas en tres grupos: problema (¿qué necesidad y de quién?), solución (¿cómo la resuelves mejor?) y negocio (¿quién paga cuánto y te deja margen?). Luego, con honestidad, marca ]]></a:t>
            </a:r>
            <a:r>
              <a:rPr lang="en-US" b="1"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de ellas como «la más riesgosa: si esta es falsa, todo se cae». Esa es la primera que debes validar con un experimento barato, antes de gastar en logo, web o public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uele ser la hipótesis del problema o de pago, casi nunca la técnica. Si te cuesta elegir «la más riesgosa», pregúntate cuál te daría más miedo descubrir que es fals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dea se vuelve oportunidad cuando alinean necesidad, cliente que paga y modelo que deja din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uición se traduce a hipótesis (problema, solución, negocio) que pueden ser verdaderas o fals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se apila: un solo supuesto falso puede tumbar todo el nego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alida primero el supuesto más riesgoso, no el más ilusion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star en solución (web, logo, publicidad) antes de validar el problema es quemar diner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morarse del problema del cliente, no de tu propia solu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ecesidad real y sentida resuelve mi idea, y de quién es esa neces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alguien dispuesto a pagar por resolverla, o solo le parece «bonit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supuesto que, si es falso, tumba todo lo demá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gastando en solución antes de haber validado el problem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paro mis hipótesis de problema, de solución y de nego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idea de una oportunidad de negocio con los tres ingred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una intuición en hipótesis de problema, solución y nego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y priorizar el supuesto más riesgoso para validarlo prime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itar invertir en solución antes de confirmar que existe un cliente que pa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idea a la oportun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confundes ocurrencia con negocio: sabes descomponer tu idea en hipótesis y señalar el supuesto más riesgoso a validar. Siguiente: construir el producto mínimo y las entrevistas que prueban ese supuesto sin engañarte.]]></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tres ingredientes de una oportunidad y la idea de «supuesto más riesgoso». El error común es validar lo que te hace ilusión en vez de lo que puede hundir el nego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1-oa01"/>
              </a:rPr>
              <a:t><![CDATA[Una idea no es un negocio: de «se me ocurrió» a «hay una oport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 del curso (M02):]]></a:t>
            </a:r>
            <a:r>
              <a:rPr lang="en-US" strike="noStrike" sz="2100" spc="0" u="none" cap="none">
                <a:solidFill>
                  <a:srgbClr val="1B2438">
                    <a:alpha val="100000"/>
                  </a:srgbClr>
                </a:solidFill>
                <a:latin typeface="Calibri"/>
              </a:rPr>
              <a:t><![CDATA[ ya sabes qué supuesto conviene validar primero. Ahora aprenderás a construir el ]]></a:t>
            </a:r>
            <a:r>
              <a:rPr lang="en-US" b="1" strike="noStrike" sz="2100" spc="0" u="none" cap="none">
                <a:solidFill>
                  <a:srgbClr val="1B2438">
                    <a:alpha val="100000"/>
                  </a:srgbClr>
                </a:solidFill>
                <a:latin typeface="Calibri"/>
              </a:rPr>
              <a:t><![CDATA[producto mínimo validable]]></a:t>
            </a:r>
            <a:r>
              <a:rPr lang="en-US" strike="noStrike" sz="2100" spc="0" u="none" cap="none">
                <a:solidFill>
                  <a:srgbClr val="1B2438">
                    <a:alpha val="100000"/>
                  </a:srgbClr>
                </a:solidFill>
                <a:latin typeface="Calibri"/>
              </a:rPr>
              <a:t><![CDATA[ que lo pone a prueba con el menor esfuerzo, y a ]]></a:t>
            </a:r>
            <a:r>
              <a:rPr lang="en-US" b="1" strike="noStrike" sz="2100" spc="0" u="none" cap="none">
                <a:solidFill>
                  <a:srgbClr val="1B2438">
                    <a:alpha val="100000"/>
                  </a:srgbClr>
                </a:solidFill>
                <a:latin typeface="Calibri"/>
              </a:rPr>
              <a:t><![CDATA[entrevistar sin inducir]]></a:t>
            </a:r>
            <a:r>
              <a:rPr lang="en-US" strike="noStrike" sz="2100" spc="0" u="none" cap="none">
                <a:solidFill>
                  <a:srgbClr val="1B2438">
                    <a:alpha val="100000"/>
                  </a:srgbClr>
                </a:solidFill>
                <a:latin typeface="Calibri"/>
              </a:rPr>
              <a:t><![CDATA[ para que lo que escuches sea el comportamiento real del cliente, no su cortesí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2026-10-25T00:37:20Z</dcterms:created>
  <dcterms:modified xsi:type="dcterms:W3CDTF">2026-10-25T00:37:20Z</dcterms:modified>
  <dc:title>Una idea no es un negocio: de «se me ocurrió» a «hay una oportunidad»</dc:title>
  <dc:description>Presentación editable del OA «Una idea no es un negocio: de «se me ocurrió» a «hay una oportunidad»». Enlace: https://negocios.lumbre.lat/object/pde-e2-08-m01-oa01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