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8-oa04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8-oa04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8-oa0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ofr-r08-oa04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lPWFxD_tmCQ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8-oa04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xamen final: cinco casos, ocho rutas, una sola mesa» (2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xamen final: cinco casos, ocho rutas, una sola mesa» (3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xamen final: cinco casos, ocho rutas, una sola mesa» (4 de 4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8-oa04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8-oa04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KgLtGaAiQ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8-oa04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987840 pesos (tolerancia ±0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Gracia: 2 × 252,000 = 504,000. Descuento: 252,000 × 0.08 = 20,160 al mes × 24 = 483,840. Total: 987,840 pesos. El número es la respuesta del caso: la oferta «seria» cuesta casi un millón de pesos, y contra eso compite el costo de seguir vacío (252,000 al mes), que a nueve meses ya suma 2,268,000. Con los dos números sobre la mesa se negocia de verdad: gracia solo mientras dura la habilitación, descuento escalonado (no 24 meses planos), y una contraprestación que pague la cesión — plazo de contrato más largo, aval, pago anticipado o mejora del espacio a costo del inquili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cesiones se convierten a dinero total y se comparan contra el costo de la vacante: así se negocia sin miedo y sin rega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8-oa04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vacuar y hacer conteo por piso con la brigada, atender a las personas con el protocolo y servicios de emergencia, cortar suministros si aplica, revisar daños con checklist y reingresar solo con autorización, y abrir el parte con fotos, folio y aviso a aseguradora y dueñ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prioridad es la vida: evacuación y conteo con brigada, atención a personas (las crisis nerviosas son parte del escenario y se atienden con el protocolo y con llamados externos si hace falta), después corte de suministros si aplica, revisión con checklist estructural, reingreso autorizado y registro. La bitácora y el aviso a la aseguradora en las primeras horas son lo que convierte el evento en gestión y no en aventura. A pone el concreto antes que las personas; C es la heroica sin brigada y sin conteo; D convierte una emergencia manejada en un problema de operación y de salud. Ruta 5 y Ruta 6 juntas: el protocolo se cumple aunque la brigada haya fallado — y esa falla se registra como hallazgo crít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ersonas, conteo, suministros, revisión, reingreso autorizado y parte con folio: el orden del protocolo ante sism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8-oa04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 en la inmediatez, no en el fondo. La sanción sin advertencia documentada y sin causa laboral acreditada es un riesgo legal y un costo de indemnización, y además deja a la operación sin quien conoce proveedores. La secuencia correcta: retroalimentación formal con hechos y fechas (el feedback del video), requerimiento escrito con la expectativa clara, medida proporcional si persiste, y en paralelo mitigar la dependencia (documentar proveedores, formar un respaldo). La disciplina se construye con consecuencia y registro; la trampa es creer que solo hay dos opciones: despedir o aguan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Hechos por escrito, feedback formal, medida proporcional y mitigación de la dependencia: la ruta antes del desp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8-oa04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ntigüedad · patrón · val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os tres lentes de la mora antes del litigio: cuánto tiempo lleva el adeudo (no «cuántas veces reclamé»), si es impago o simple desorden de fechas, y cuánto vale el contrato vigente contra el costo y el tiempo del proceso legal. Un inquilino que paga entre el día 12 y el 18 no es un moroso judicial: es un problema de calendario que se corrige con cláusula de fecha y recargo, y se protege dejando consta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ntigüedad, patrón y valor del contrato: los tres datos que ordenan la recomendación sobre una mo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8-oa04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Valorar la gracia y el descuento del prospecto en dinero total → Criterio comercial-financi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plicar el protocolo de evacuación y conteo por piso → Criterio normativo-operativ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Negociar plazo y aval a cambio del descuento solicitado → Criterio comercial-financi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evantar el parte de incidencia con fotos y aviso a aseguradora → Criterio normativo-operativ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Decidir entre demanda o renovación con cláusula de fecha → Criterio comercial-financi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Documentar la dependencia del proveedor y formar respaldo → Criterio normativo-operativ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odo caso se decide con los dos lentes: el dinero dice qué conviene; la norma y el registro dicen qué es defend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8-oa04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Clasificar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Identificar en qué caso fallaste y a qué ruta del curso pertenece ese criterio. → Volver al ejercicio de esa ruta y rehacerlo con la retroalimentación abierta. → Convertir lo aprendido en una plantilla tuya: checklists, formatos de carta y tableros listos para usar. → Armar el portafolio del caso: plan de 30 días, informe mensual y matriz de negociación con tus datos. → Fijar la cadencia personal: qué vas a revisar cada lunes en tus edificios a partir de la próxima sema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a evaluación sin acción posterior es un trámite. El cierre del curso es un ciclo: diagnóstico, repaso focalizado, herramienta reutilizable, portafolio que acredite tu nivel ante un dueño o una empresa, y una cadencia que sostenga el hábito. Ese último punto es el que separa a quien terminó un curso de quien empezó a administrar disti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iagnóstico, repaso, plantilla, portafolio y cadencia: el cierre que convierte la evaluación en práct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8-oa04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Ordenar la secuencia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2. «En el caso 2 negocié la cláusula de reajuste con un índice publicado y periodo definido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ínea 1 (índice 0): decidir sin convertir la cesión a dinero es regalar con buen motivo — la prisa del prospecto es táctica, el millón de pesos es real. Línea 4 (índice 3): invertir el orden del protocolo; primero las personas, después el inmueble (ruta 5). Línea 5 (índice 4): recomendar un litigio por el humor del dueño es dejar la administración en manos de la emoción, y es justo lo que el informe mensual debe evitar: número, patrón, costo de cada ruta y recomendación profesional. Las líneas 2 y 3 son buen criterio: una cláusula defendible no se elimina, se precisa; y la disciplina se trata en privado con consta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eder sin cálculo, invertir el protocolo y demandar por humor: los tres errores que la evaluación busca detec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8-oa04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Detective de errores» (2 de 2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apa de competencias evaluadas» (2 de 2)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8-oa04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debes poder hacer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174" r:id="rId1"/>
    <p:sldLayoutId id="2481917175" r:id="rId2"/>
    <p:sldLayoutId id="2481917176" r:id="rId3"/>
    <p:sldLayoutId id="248191717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c3132f62390ab361c0f84dcd65ba566f5e3d519c1a50d21e1.jpg"/>
  <Relationship Id="rId3" Type="http://schemas.openxmlformats.org/officeDocument/2006/relationships/hyperlink" Target="https://negocios.lumbre.lat/object/ofr-r08-oa04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4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4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4" TargetMode="External"/>
  <Relationship Id="rId3" Type="http://schemas.openxmlformats.org/officeDocument/2006/relationships/hyperlink" Target="https://negocios.lumbre.lat/object/ofr-r08-oa04" TargetMode="External"/>
  <Relationship Id="rId4" Type="http://schemas.openxmlformats.org/officeDocument/2006/relationships/hyperlink" Target="https://negocios.lumbre.lat/object/ofr-r08-oa04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lPWFxD_tmCQ2.jpg"/>
  <Relationship Id="rId3" Type="http://schemas.openxmlformats.org/officeDocument/2006/relationships/hyperlink" Target="https://negocios.lumbre.lat/object/ofr-r08-oa04" TargetMode="External"/>
  <Relationship Id="rId4" Type="http://schemas.openxmlformats.org/officeDocument/2006/relationships/hyperlink" Target="https://www.youtube.com/watch?v=lPWFxD_tmCQ" TargetMode="External"/>
  <Relationship Id="rId5" Type="http://schemas.openxmlformats.org/officeDocument/2006/relationships/hyperlink" Target="https://www.youtube.com/watch?v=lPWFxD_tmCQ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4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4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4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4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4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4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4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KgLtGaAiQTA5.jpg"/>
  <Relationship Id="rId3" Type="http://schemas.openxmlformats.org/officeDocument/2006/relationships/hyperlink" Target="https://negocios.lumbre.lat/object/ofr-r08-oa04" TargetMode="External"/>
  <Relationship Id="rId4" Type="http://schemas.openxmlformats.org/officeDocument/2006/relationships/hyperlink" Target="https://www.youtube.com/watch?v=KgLtGaAiQTA" TargetMode="External"/>
  <Relationship Id="rId5" Type="http://schemas.openxmlformats.org/officeDocument/2006/relationships/hyperlink" Target="https://www.youtube.com/watch?v=KgLtGaAiQTA" TargetMode="External"/>
  <Relationship Id="rId6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4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4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4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4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4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4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4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4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4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4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4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4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4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4" TargetMode="Externa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4" TargetMode="Externa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4" TargetMode="Externa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4" TargetMode="External"/>
  <Relationship Id="rId3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valu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ina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tegrador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8-oa04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562100"/>
            <a:ext cx="3105150" cy="1866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4"/>
              </a:rPr>
              <a:t><![CDATA[Evaluación final integrado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ostrar con casos cortos el dominio de las ocho rutas del curso antes de cerrar la certificación del recorri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 casos exprés de Torre Corporativo Reforma y de otros edificios: precio y vacante, contrato y cláusulas, personal y disciplina, emergencia y mantenimiento, informes y mora. Cada decisión con su ruta de respal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4"/>
              </a:rPr>
              <a:t><![CDATA[Evaluación final integrado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evaluación · final · caso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xamen final: cinco casos, ocho rutas, una sola mes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4"/>
              </a:rPr>
              <a:t><![CDATA[Evaluación final integrado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valuación no pregunta definiciones: presenta situaciones con prisa, dinero y riesgo, y espera una decisión defendib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xamen final: cinco casos, ocho rutas, una sola mes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8-oa04"/>
              </a:rPr>
              <a:t><![CDATA[Evaluación final integrado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tocolo de actuación en caso de sism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943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apoyo (CEIICH UNAM en YouTube): protocolo de actuación ante sismo — el caso de emergencia de esta evaluación se resuelve con exactamente esta lógic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41960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xamen final: cinco casos, ocho rutas, una sola mes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4"/>
              </a:rPr>
              <a:t><![CDATA[Evaluación final integrado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 casos. En cada uno hay una tentación equívoca y una decisión profesional; la diferencia está en las rutas que ya recorriste. Léelos como los encontrarías un martes por la tarde: con información incompleta y alguien esperando tu respues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1 · Precio y vacante (Rutas 1 y 2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piso 5 lleva 70 días vacío. Llega un prospecto con carta firmada: quiere 420 pesos por m², pero con dos meses de gracia y 8 % de descuento durante 24 meses. Es una empresa seria y el mercado está lent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xamen final: cinco casos, ocho rutas, una sola mes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4"/>
              </a:rPr>
              <a:t><![CDATA[Evaluación final integrado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2 · Contrato y cláusulas (Ruta 3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 inquilino nuevo rechaza la cláusula de renovación automática y pide eliminar el reajuste anual; su abogado dice que «eso no es costumbre en México». Quiere firmar hoy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3 · Personal y disciplina (Ruta 4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supervisor de limpieza lleva tres semanas llegando 40 minutos tarde y su equipo lo imita. Es el único que conoce a los proveedores de insumos y acaba de pedir un adelanto de quincen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xamen final: cinco casos, ocho rutas, una sola mes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4"/>
              </a:rPr>
              <a:t><![CDATA[Evaluación final integrado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4 · Emergencia y mantenimiento (Rutas 5 y 6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 las 14:20 tiembla. Se activa la alarma del piso 3, dos personas reportan crisis nerviosa, la bomba de agua se dañó y el estacionamiento quedó con un vehículo mal estacionado bloqueando la rampa. Nadie del comité de emergencia contestó los radi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5 · Informes y mora (Ruta 7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inquilino del piso 8 paga tarde cada mes, siempre entre el día 12 y el 18, sin incumplir nunca del todo. El dueño quiere «mandarlo a demandar». La mora real es de un mes y medio y su contrato vence en cinco mes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xamen final: cinco casos, ocho rutas, una sola mes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4"/>
              </a:rPr>
              <a:t><![CDATA[Evaluación final integrado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lee esta evalua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hay una sola respuesta correcta en los casos de la vida real, pero sí hay decisiones indefendibles. Cada ejercicio te pide elegir, y la retroalimentación te dice con qué ruta del curso se sostiene la elección. Si fallas un caso, vuelve a la ruta correspondiente: la simulación sirve para ubicar huecos, no para presumir calificació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de competencias evaluad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4"/>
              </a:rPr>
              <a:t><![CDATA[Evaluación final integrado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cinco casos comparten la misma prueba: decidir con número, con contrato y con registro — no con la presión del moment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4"/>
              </a:rPr>
              <a:t><![CDATA[Evaluación final integrado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14700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2000250"/>
                <a:gridCol w="2105025"/>
                <a:gridCol w="248602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s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utas que se juega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a tentación equívocad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l criterio profesion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 · Vaca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 y 2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eptar por miedo a perder el cier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sto real de la cesión contra costo de seguir vací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 · Contra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eder todo para firmar hoy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egociar estructura, no eliminar prote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 · Perso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pedirlo por la indiscipli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dida proporcional, documentada y sin rehén operati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4"/>
              </a:rPr>
              <a:t><![CDATA[Evaluación final integrado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19375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2000250"/>
                <a:gridCol w="2105025"/>
                <a:gridCol w="248602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s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utas que se juega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a tentación equívocad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l criterio profesion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 · Emerg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 y 6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tender el daño sin protoco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iesgo humano, simulacro, bitácora y póliz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 · M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7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mandar por molest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ntigüedad, patrón de pago y valor del contrato vig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de competencias evaluad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8-oa04"/>
              </a:rPr>
              <a:t><![CDATA[Evaluación final integrado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dar feedback en el trabajo - Estos son los mejores pas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6287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apoyo (Coach Eulàlia Tort en YouTube): cómo dar feedback correcto — la herramienta que el caso 3 exige antes de cualquier san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5148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4"/>
              </a:rPr>
              <a:t><![CDATA[Evaluación final integrado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Mapa de competencias evaluad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1: el piso 5 tiene 600 m² a 420 pesos por m² al mes (ingreso mensual 252,000 pesos). El prospecto pide dos meses de gracia y un descuento de 8 % sobre la renta durante 24 meses. ¿Cuánto vale en pesos el total de las cesiones que estarías aceptando? (Suma los dos meses de gracia y el descuento de 24 meses.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pesos): ________________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4"/>
              </a:rPr>
              <a:t><![CDATA[Evaluación final integrado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Mapa de competencias evaluad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4: después del sismo, ¿cuál es la secuencia correcta de tus primeras accion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evisar el daño estructural del edificio, avisar al dueño, llamar al perito y después ver cómo están las person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09900"/>
            <a:ext cx="79629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vacuar y hacer conteo por piso con la brigada, atender a las personas con el protocolo y servicios de emergencia, cortar suministros si aplica, revisar daños con checklist y reingresar solo con autorización, y abrir el parte con fotos, folio y aviso a aseguradora y dueñ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4"/>
              </a:rPr>
              <a:t><![CDATA[Evaluación final integrado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ubir al piso 3 a verificar personalmente, bajar a los dos afectados al lobby y reabrir el edificio en cuanto se despeje la ramp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2288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sperar la réplica en el lobby con todo el personal afuera hasta el final del día sin revisar las instalaciones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4"/>
              </a:rPr>
              <a:t><![CDATA[Evaluación final integrado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Mapa de competencias evaluad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caso 3, la respuesta profesional es despedir de inmediato al supervisor: la indisciplina de tres semanas con efecto de imitación no se negoc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4"/>
              </a:rPr>
              <a:t><![CDATA[Evaluación final integrado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Mapa de competencias evaluad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caso 5, antes de recomendar una acción legal hay que ver la ___ de saldos, el ___ de pago del inquilino y el ___ que queda de contrato: el dueño se enoja con el incumplimiento, pero decide con diner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4"/>
              </a:rPr>
              <a:t><![CDATA[Evaluación final integrado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Mapa de competencias evaluad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decisión de los cinco casos: se toma con criterio comercial-financiero o con criterio normativo-operativ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riterio comercial-financier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riterio normativo-operativ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Valorar la gracia y el descuento del prospecto en dinero total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plicar el protocolo de evacuación y conteo por pis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Negociar plazo y aval a cambio del descuento solicitad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4"/>
              </a:rPr>
              <a:t><![CDATA[Evaluación final integrado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evantar el parte de incidencia con fotos y aviso a asegurado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Decidir entre demanda o renovación con cláusula de fech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Documentar la dependencia del proveedor y formar respal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Ordenar la secuenc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4"/>
              </a:rPr>
              <a:t><![CDATA[Evaluación final integrado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Mapa de competencias evaluad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el cierre del recorrido: qué haces con lo que esta evaluación reveló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olver al ejercicio de esa ruta y rehacerlo con la retroalimentación abiert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onvertir lo aprendido en una plantilla tuya: checklists, formatos de carta y tableros listos para us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rmar el portafolio del caso: plan de 30 días, informe mensual y matriz de negociación con tus dato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Ordenar la secuenc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4"/>
              </a:rPr>
              <a:t><![CDATA[Evaluación final integrado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Fijar la cadencia personal: qué vas a revisar cada lunes en tus edificios a partir de la próxima seman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Identificar en qué caso fallaste y a qué ruta del curso pertenece ese criterio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4"/>
              </a:rPr>
              <a:t><![CDATA[Evaluación final integrado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Mapa de competencias evaluad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esumen de «acciones post-evaluación» que escribió un compañero. Marca las líneas con proble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1. «En el caso 1 acepté la gracia sin calcular el costo total porque el prospecto se iba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2. «En el caso 2 negocié la cláusula de reajuste con un índice publicado y periodo definido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3. «En el caso 3 resolví el problema hablando con él en privado y dejando constancia por escrito.»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4"/>
              </a:rPr>
              <a:t><![CDATA[Evaluación final integrado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4. «En el caso 4 primero revisé las grietas del lobby y después bajé al piso 3 a ver a los lesionados.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5. «En el caso 5 recomendé demandar porque el dueño está molesto con el del piso 8.»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de competencias evaluada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4"/>
              </a:rPr>
              <a:t><![CDATA[Evaluación final integrado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9908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9908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arta que abre la puerta sigui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termines el recorrido, convierte la simulación en credencial: tres páginas que digan qué heredaste, qué decidiste, qué negociaste y qué números moviste en 90 días. Dueños y empresas no contratan certificados, contratan evidencia de criterio. Tu portafolio del Torre Corporativo Reforma — con nombres y cifras tuyas — es el documento que acompaña tu propuesta de servicios cuando alguien pregunta «¿qué harías tú con mi edificio?»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de competencias evaluada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4"/>
              </a:rPr>
              <a:t><![CDATA[Evaluación final integrado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e curso no da asesoría legal ni fisc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urso enseña la práctica del mercado mexicano y cita leyes y reglas generales. Cada contrato, tema fiscal o conflicto concreto se decide con la legislación de tu estado y con profesionales (abogado y contador). La regla de oro de la administradora profesional: documentar, verificar y saber a quién llamar a tiempo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4"/>
              </a:rPr>
              <a:t><![CDATA[Evaluación final integrado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 caso se decide con tres lentes: riesgo humano, marco contractual y dinero total — en ese ord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der no es prohibido: regalar sin calcular sí. Toda cesión se traduce a pesos y se cobra con contrapresta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sciplina se ejerce con hechos, constancia y proporcionalidad; el talento se protege documentando la dependenci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7242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7242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mergencia se administra con protocolo, registro y póliza; el litigio se recomienda con patrón, antigüedad y costo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4"/>
              </a:rPr>
              <a:t><![CDATA[Evaluación final integrado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n qué caso fallaría yo hoy sin las rutas del curso detrá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número le falta a mi próxima decisión para ser defendible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láusula de mi contrato actual no sabría explicar a un inquilino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7336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7336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Mi equipo sabe qué hacer en los primeros diez minutos de una emergencia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4575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4575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mi cadencia semanal que mantiene el orden entre juntas y apagafuegos?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4"/>
              </a:rPr>
              <a:t><![CDATA[Evaluación final integrado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 ante casos de renta, contrato, personal, emergencia y mora con criterio integr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ficar cada decisión con la ruta, el número y el registro que la sostiene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 el recorrido en plantillas y portafolio listos para un edificio real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4"/>
              </a:rPr>
              <a:t><![CDATA[Evaluación final integrado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 del recorri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rre Corporativo Reforma ya tiene prioridades, calendarios y tablero. Lo que sigue ocurre en tu propio edificio: la junta del lunes, el tablero que actualizas cada viernes y la decisión que ya no vas a tomar por intuición. Administración profesional no es el curso que terminaste; es la rutina que empieza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2026-10-25T04:01:41Z</dcterms:created>
  <dcterms:modified xsi:type="dcterms:W3CDTF">2026-10-25T04:01:41Z</dcterms:modified>
  <dc:title>Evaluación final integradora</dc:title>
  <dc:description>Presentación editable del OA «Evaluación final integradora». Enlace: https://negocios.lumbre.lat/object/ofr-r08-oa04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