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8-oa0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yS972RgxS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venta días después: el papel que te vuelve administradora»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venta días después: el papel que te vuelve administradora»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venta días después: el papel que te vuelve administradora»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venta días después: el papel que te vuelve administrador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hHMV9wMXZr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atomía del informe que se aprueba sol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0 porcentaje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ajó 252,000 sobre 420,000 = 60 %. El número es la historia completa del frente de cobranza en una cifra: dos de cada tres pesos en mora desaparecieron con método — monto exacto, acuse formal, convenio con calendario y seguimiento quincenal. Pero el informe profesional no se queda en el 60 %: reporta también qué parte es convenio vigente (riesgo, no éxito) y cuánto de la reducción proviene de pago real. Un dueño que solo ve «-60 %» puede felicitarte; un dueño que ve el desglose te autoriza la cláusula de acel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informe reporta el indicador con meta, tendencia y desglose: la reducción de mora sin su composición es publicidad, no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ar el veredicto en una línea con los tres números que lo sostienen (ocupación 90 % con meta 92 %, mora menos 60 % con 168 mil en convenio, operación con sobrecosto de 3 % por causa imprevista), nombrar el único semáforo rojo y aterrizar en la decisión que necesitas de él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eredicto con número es la traducción ejecutiva del informe: estado, evidencia de tres frentes y el rojo real — y de ahí directo a la petición, que es la razón por la que estás en la sala. A confunde proceso con gestión (el dueño paga el resultado y le interesa el método solo cuando hay riesgo). B es la respuesta que después no se puede sostener. D entrega el documento sin la conversación: el informe se lee antes, la junta se usa para decidir. El formato correcto es el de Ruta 7: conclusión primero, evidencia después, decisión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la pregunta ejecutiva: veredicto en una línea, tres números, un rojo nombrado y la decisión pedida enseg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Pedir con opciones es la diferencia entre administrar y reportar: si llevas un solo camino, el dueño aprueba o rechaza sin mapa; si llevas A y B con dinero y plazo, decide en dos minutos con criterio. La recomendación explícita importa porque tú viste el lugar, los proveedores y las caras — el dueño no: su trabajo es ponderar tu recomendación, no adivinarla. Y el plazo es lo que convierte la petición en mecanismo: «lo necesito antes del 15 para no frenar la firma del piso 5» obliga al calendario, no a la buena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ciones + costo + plazo + recomendación: la forma profesional de pedir una decisión en el informe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jecutivo · indicadores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la jerarquía de atención del dueño: primero el veredicto, después la evidencia medible, al final lo que requiere su firma. Invertirlo — abrir con el detalle de la bitácora — es el error que hace que un informe excelente se le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umen ejecutivo, tablero con semáforos y peticiones de decisión: las tres capas del informe que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máforo de ocupación, ingreso, mora y cumplimiento de presupuesto → Cuerpo del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tado de cuenta detallado de los 26 inquilinos → Anexo de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s tres peticiones de decisión con opciones y plazos → Cuerpo del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pias de los contratos y garantías de la obra de impermeabilización → Anexo de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erta de riesgo con fecha de cierre responsable → Cuerpo del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itácora completa de los 90 días con folios → Anexo de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cambia decisiones; el anexo respalda cuando preguntan. Si todo va al cuerpo, nada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ir con el veredicto del trimestre en una línea y los tres números que lo sostienen. → Recorrer el tablero solo en sus excepciones: los ámbar y el rojo, con causa y acción. → Mostrar el frente patrimonial con evidencia: obra ejecutada antes de lluvias, simulacro corrido, cero filtraciones nuevas. → Presentar las tres peticiones con opciones, costo, plazo y tu recomendación. → Cerrar con acuerdos escritos: qué se aprobó, quién lo ejecuta y cuándo se revisa, y enviar la minut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junta no es la lectura del informe: es la decisión. Por eso abre con el estado general (el marco), pasa por las excepciones (lo que sí merece tiempo de dirección), muestra que el patrimonio está protegido (el miedo de fondo del dueño), aterriza en las peticiones (el objetivo real de la cita) y cierra con acuerdos escritos (la prueba de que la junta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edicto, excepciones, evidencia patrimonial, peticiones y acuerdos escritos: el guion de una junta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Ardan ya casi paga, creemos que se va a poner al cor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índice 1): «creemos» no existe en un informe mensual: hay monto, fecha de corte y siguiente pago del convenio — un «casi» en un inquilino que representa 18 % del ingreso se lee como pérdida de control. Línea 3 (índice 2): una petición con cifra «aproximada» y sin opciones ni plazo no es una petición de decisión, es un deseo; dirección no firma números borrosos. Línea 5 (índice 4): el tema es doblemente indebido — «desmotivado» sin dato ni acción, y una evaluación personal que se ventila en la minuta de la junta, no por correo a los dueños (Ruta 4: los temas de personal se tratan con el interesado y con la autoridad correspondiente). Las líneas 1 y 4 son el estándar correcto: valor, meta, tendencia y fecha con evidenci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iniones, cifras borrosas y temas de personal sin canal: las tres filtraciones que desacreditan un inform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atomía del informe que se aprueba sol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61" r:id="rId1"/>
    <p:sldLayoutId id="2481904962" r:id="rId2"/>
    <p:sldLayoutId id="2481904963" r:id="rId3"/>
    <p:sldLayoutId id="24819049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70107bd012dfb02cbc2dd7e9d4bac374db59cc944747e291.jpg"/>
  <Relationship Id="rId3" Type="http://schemas.openxmlformats.org/officeDocument/2006/relationships/hyperlink" Target="https://negocios.lumbre.lat/object/ofr-r08-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hyperlink" Target="https://negocios.lumbre.lat/object/ofr-r08-oa03" TargetMode="External"/>
  <Relationship Id="rId4" Type="http://schemas.openxmlformats.org/officeDocument/2006/relationships/hyperlink" Target="https://negocios.lumbre.lat/object/ofr-r08-oa03"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yS972RgxSuo2.jpg"/>
  <Relationship Id="rId3" Type="http://schemas.openxmlformats.org/officeDocument/2006/relationships/hyperlink" Target="https://negocios.lumbre.lat/object/ofr-r08-oa03" TargetMode="External"/>
  <Relationship Id="rId4" Type="http://schemas.openxmlformats.org/officeDocument/2006/relationships/hyperlink" Target="https://www.youtube.com/watch?v=yS972RgxSuo" TargetMode="External"/>
  <Relationship Id="rId5" Type="http://schemas.openxmlformats.org/officeDocument/2006/relationships/hyperlink" Target="https://www.youtube.com/watch?v=yS972RgxSuo"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hHMV9wMXZrg5.jpg"/>
  <Relationship Id="rId3" Type="http://schemas.openxmlformats.org/officeDocument/2006/relationships/hyperlink" Target="https://negocios.lumbre.lat/object/ofr-r08-oa03" TargetMode="External"/>
  <Relationship Id="rId4" Type="http://schemas.openxmlformats.org/officeDocument/2006/relationships/hyperlink" Target="https://www.youtube.com/watch?v=hHMV9wMXZrg" TargetMode="External"/>
  <Relationship Id="rId5" Type="http://schemas.openxmlformats.org/officeDocument/2006/relationships/hyperlink" Target="https://www.youtube.com/watch?v=hHMV9wMXZrg"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mu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rec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8-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informe mensual del primer trimestre con datos del caso y defenderlo ante preguntas de direcció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upo Inmobiliario Vela pide números, no relatos: arma el informe mensual de Torre Corporativo Reforma con resumen ejecutivo, tablero con semáforos, dinero, obra y peticiones de decisión con opciones — y defiéndelo en la junt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mulación · informe · dirección · caso fi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informe mensual es el documento que sustituye la sospecha con evidencia: si no está ahí, para el dueño no ocurrió.]]></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3]]></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crear un Resumen Ejecutivo]]></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Montse Peñarroya en YouTube): cómo construir el resumen ejecutivo que decide si el resto del informe se lee o se archiva.]]></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09:00 del último viernes del tercer mes. En la mesa de Grupo Inmobiliario Vela hay tres personas: el director de activos (mira números), la contralora (mira riesgos) y el socio que «sabe de todo y opina de todo» (mira el reloj). Tu informe de Torre Corporativo Reforma tiene que caber en cuatro páginas y sostener veinte minutos de pregun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dif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²)]]></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uv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i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ac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P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v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cionamient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tres peticiones de decisión que llevas]]></a:t>
            </a:r>
            <a:r>
              <a:rPr lang="en-US" strike="noStrike" sz="2100" spc="0" u="none" cap="none">
                <a:solidFill>
                  <a:srgbClr val="1B2438">
                    <a:alpha val="100000"/>
                  </a:srgbClr>
                </a:solidFill>
                <a:latin typeface="Calibri"/>
              </a:rPr>
              <a:t><![CDATA[ (ninguna sin opciones y sin dine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bilitación del piso 5:]]></a:t>
            </a:r>
            <a:r>
              <a:rPr lang="en-US" strike="noStrike" sz="2100" spc="0" u="none" cap="none">
                <a:solidFill>
                  <a:srgbClr val="1B2438">
                    <a:alpha val="100000"/>
                  </a:srgbClr>
                </a:solidFill>
                <a:latin typeface="Calibri"/>
              </a:rPr>
              <a:t><![CDATA[ 180 mil pesos en obra menor (climatización y acabados) para destrabar la firma del prospecto que pide entrega en condiciones, contra 756 mil pesos de ingreso perdido en 90 días — dos opciones con plaz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novación de baños por piso:]]></a:t>
            </a:r>
            <a:r>
              <a:rPr lang="en-US" strike="noStrike" sz="2100" spc="0" u="none" cap="none">
                <a:solidFill>
                  <a:srgbClr val="1B2438">
                    <a:alpha val="100000"/>
                  </a:srgbClr>
                </a:solidFill>
                <a:latin typeface="Calibri"/>
              </a:rPr>
              <a:t><![CDATA[ presupuesto anual de 640 mil ejecutado en dos tandas, con impacto documentado en renovación de contratos.]]></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áusula de aceleración y aval para el convenio Ardan:]]></a:t>
            </a:r>
            <a:r>
              <a:rPr lang="en-US" strike="noStrike" sz="2100" spc="0" u="none" cap="none">
                <a:solidFill>
                  <a:srgbClr val="1B2438">
                    <a:alpha val="100000"/>
                  </a:srgbClr>
                </a:solidFill>
                <a:latin typeface="Calibri"/>
              </a:rPr>
              <a:t><![CDATA[ autorización para activar la vía contractual si el pago 3 falla, con costo y tiempo estimado de cada ru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venta días después: el papel que te vuelve administrado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3]]></a:t>
            </a:r>
          </a:p>
        </p:txBody>
      </p:sp>
      <p:sp>
        <p:nvSpPr>
          <p:cNvPr id="7" name="" descr=""/>
          <p:cNvSpPr/>
          <p:nvPr/>
        </p:nvSpPr>
        <p:spPr>
          <a:xfrm>
            <a:off x="514350" y="2209800"/>
            <a:ext cx="8115300" cy="24193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trabajo en esta fase es elegir qué va en el informe, en qué orden y con qué nivel de detalle — y luego defenderlo cuando el socio pregunte «y esto, ¿por qué me lo traes a mí?».]]></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roducir]]></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informe mensual de cuatro páginas con la estructura del curso: resumen ejecutivo de media cuartilla, tablero de indicadores con semáforo y comparación contra meta, dinero (ingreso, gasto, mora con antigüedad), patrimonio (obra y mantenimiento preventivo), equipo y riesgos, y las peticiones de decisión con opciones, costo, plazo y recomend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l informe que se aprueba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as cuatro páginas: si algo no cambia una decisión del dueño, va al anexo; y si no hay anexos consultados, el informe está sobrecarg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44577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ejec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logros, dos alertas, una decisión pedida — media cua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de bitácora diaria ni adj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 de indic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upación, ingreso, mora, cumplimiento de presupuesto, tiempos de respuesta, satisfacción: valor actual, meta, semáforo y t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álculos ni la data cr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do, cobrado, mora con nombre y antigüedad, variación de presupuesto con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de proveedores 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445770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ejecutada y pagada, programas preventivos cumplidos, activos críticos con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sin con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y ries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 capacitación, incidentes, riesgos legales y asegurables con fech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ismes ni evaluaciones individ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ones de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cesitas, con opciones, costo, plazo y tu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sin alternativa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l informe que se aprueba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3]]></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asos para hacer un Informe Fácil y Rápido]]></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La Profe Mónica en YouTube): la lógica de reporte que sostiene un documento ejecutivo — orden, evidencia y cierre.]]></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l informe que se aprueba so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e el resumen al final y ponlo al principio:]]></a:t>
            </a:r>
            <a:r>
              <a:rPr lang="en-US" strike="noStrike" sz="2100" spc="0" u="none" cap="none">
                <a:solidFill>
                  <a:srgbClr val="1B2438">
                    <a:alpha val="100000"/>
                  </a:srgbClr>
                </a:solidFill>
                <a:latin typeface="Calibri"/>
              </a:rPr>
              <a:t><![CDATA[ ya con el tablero lleno, contesta en media cuartilla qué pasó, qué importa y qué decides — si el dueño solo lee eso, el informe funcionó.]]></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o número con meta y tendencia:]]></a:t>
            </a:r>
            <a:r>
              <a:rPr lang="en-US" strike="noStrike" sz="2100" spc="0" u="none" cap="none">
                <a:solidFill>
                  <a:srgbClr val="1B2438">
                    <a:alpha val="100000"/>
                  </a:srgbClr>
                </a:solidFill>
                <a:latin typeface="Calibri"/>
              </a:rPr>
              <a:t><![CDATA[ «ocupación 90 %» no informa; «ocupación 90 %, meta 92 %, subió 6 puntos en el trimestre» posiciona. Sin meta, el semáforo es opin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l informe que se aprueba so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peticiones de decisión se redactan para firma:]]></a:t>
            </a:r>
            <a:r>
              <a:rPr lang="en-US" strike="noStrike" sz="2100" spc="0" u="none" cap="none">
                <a:solidFill>
                  <a:srgbClr val="1B2438">
                    <a:alpha val="100000"/>
                  </a:srgbClr>
                </a:solidFill>
                <a:latin typeface="Calibri"/>
              </a:rPr>
              <a:t><![CDATA[ opción A y B con costo, plazo y consecuencia; tu recomendación explícita; y la fecha en que necesitas la respuesta para no frenar el frente afect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tu informe trimestral la morosidad del edificio pasó de 420,000 a 168,000 pesos. ¿Qué porcentaje de reducción reportas? (Calcula la baja sobre el monto inici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orcentaje): ________________]]></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ocio interrumpe: «Llevas tres minutos explicándome el proceso de licitación. ¿El edificio va bien o mal?»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inuar con el proceso porque la transparencia exige contar cómo se hizo el trabaj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r «va bien» en general y pasar a la siguiente lámina para no perder tiemp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3]]></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r el veredicto en una línea con los tres números que lo sostienen (ocupación 90 % con meta 92 %, mora menos 60 % con 168 mil en convenio, operación con sobrecosto de 3 % por causa imprevista), nombrar el único semáforo rojo y aterrizar en la decisión que necesitas de él hoy]]></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tir el informe completo de cuatro páginas y pedir que lo lean en la jun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informe mensual profesional las peticiones de decisión se presentan con al menos dos opciones, costo, plazo y la recomendación de la administrado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forme mensual abre con el resumen ___ de media cuartilla, sigue con el tablero de ___ con meta y semáforo, y cierra con peticiones de ___ que traen opciones, costo y plaz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va en el cuerpo del informe o en el anex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rpo del inform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exo de detalle]]></a:t>
            </a:r>
          </a:p>
        </p:txBody>
      </p:sp>
      <p:sp>
        <p:nvSpPr>
          <p:cNvPr id="12" name=""/>
          <p:cNvSpPr txBox="1"/>
          <p:nvPr/>
        </p:nvSpPr>
        <p:spPr>
          <a:xfrm>
            <a:off x="514350" y="2971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máforo de ocupación, ingreso, mora y cumplimiento de presupuesto]]></a:t>
            </a:r>
          </a:p>
        </p:txBody>
      </p:sp>
      <p:sp>
        <p:nvSpPr>
          <p:cNvPr id="13" name=""/>
          <p:cNvSpPr txBox="1"/>
          <p:nvPr/>
        </p:nvSpPr>
        <p:spPr>
          <a:xfrm>
            <a:off x="514350" y="3648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ado de cuenta detallado de los 26 inquilin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tres peticiones de decisión con opciones y plaz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pias de los contratos y garantías de la obra de impermeabilización]]></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erta de riesgo con fecha de cierre responsable]]></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itácora completa de los 90 días con folios]]></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veinte minutos de tu junta de dirección para defender el inform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rrer el tablero solo en sus excepciones: los ámbar y el rojo, con causa y ac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strar el frente patrimonial con evidencia: obra ejecutada antes de lluvias, simulacro corrido, cero filtraciones nuev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entar las tres peticiones con opciones, costo, plazo y tu recomend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con acuerdos escritos: qué se aprobó, quién lo ejecuta y cuándo se revisa, y enviar la minuta el mismo dí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brir con el veredicto del trimestre en una línea y los tres números que lo sostie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atomía del informe que se aprueba s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orrador de informe que te devolvió tu equipo. Marca las líneas que no pueden salir a direc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Ocupación: 90 %. Meta: 92 %. Tendencia del trimestre: +6 punto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Ardan ya casi paga, creemos que se va a poner al corrient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Se recomienda renovación de baños. Presupuesto aproximado: alrededor de 600 m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Impermeabilización terminada el 12 de junio; sin filtraciones nuevas en los 40 días siguient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personal está desmotivado, habría que ver qué hacemos con el auxili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l informe que se aprueba so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3]]></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forme se escribe para la pregunta sigu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enviar, lee cada sección y pregúntate: ¿qué pregunta va a hacer el dueño aquí y está la respuesta en el párrafo de al lado? «¿Y por qué subió el gasto de energía?» «¿Y si Ardan no paga el tercero?» «¿Y esto cuánto tarda?» El informe excelente no es el más largo: es el que ya contestó la segunda pregunta antes de que la hagan. Lleva además en la carpeta lo que podrían pedir en el momento: el estado de cuenta, la matriz de la obra y el oficio del simulac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l informe que se aprueba so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apas y cuatro páginas: resumen ejecutivo, tablero con meta y semáforo, dinero y patrimonio, peticiones de deci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indicador viaja solo: valor, meta, tendencia y causa — sin meta el semáforo es opin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ticiones se redactan para firma: opciones, costo, plazo y recomendación explíci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es para decidir, no para leer: veredicto, excepciones, evidencia, petición, acuerdos escri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veredicto del periodo en una sola líne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dicadores van en rojo o ámbar y por qué, con causa y acción?]]></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cisión necesito del dueño y con qué opciones y plazos?]]></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 hará el dueño en cada sección y está ya respondida?]]></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va al anexo para no matar el cuerpo del infor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3"/>
              </a:rPr>
              <a:t><![CDATA[Simulación fase 3 · Tu primer informe a la dir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el informe mensual completo de un edificio con datos reales del ca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peticiones de decisión con opciones, costo, plazo y recomend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ender el documento en junta y cerrar con acuerdos escritos y minuta.]]></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valuación final integradora: cinco casos cortos de las ocho rutas — precio, contrato, personal, mantenimiento e informes. El cierre del recorri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2026-10-25T00:38:08Z</dcterms:created>
  <dcterms:modified xsi:type="dcterms:W3CDTF">2026-10-25T00:38:08Z</dcterms:modified>
  <dc:title>Simulación fase 3 · Tu primer informe a la dirección</dc:title>
  <dc:description>Presentación editable del OA «Simulación fase 3 · Tu primer informe a la dirección». Enlace: https://negocios.lumbre.lat/object/ofr-r08-oa03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