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8-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8-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8-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ofr-r08-oa0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Q925O441Lok]]></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8-oa0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día 1 al día 30: convertir el control de crisis en sistema» (2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día 1 al día 30: convertir el control de crisis en sistema» (3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día 1 al día 30: convertir el control de crisis en sistema» (4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día 1 al día 30: convertir el control de crisis en sistema» (5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8-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8-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ivglk_Qoj4U]]></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8-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756000 pesos (tolerancia ±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600 m² × 420 pesos = 252,000 al mes; × 3 meses = 756,000 pesos. Este número es el motor del frente 1: explica por qué la ficha se publicó en la semana 1 y no «cuando estemos organizados», por qué el recorrido se prepara como el de un retail (Ruta 2) y por qué vale la pena ceder medio mes de gracia contra perder 756 mil. La vacante es el gasto invisible del edificio: el plan de 30 días la trata como emergencia financiera, no como tema de corret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osto de una vacante = m² × renta por m² × meses del proceso; verlo en dinero total cambia la prioridad de todo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8-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parar en matriz valorizando la exclusión: el retiro del material viejo es la causa raíz de la filtración, así que el «ahorro» es riesgo de repetición; si ninguna propuesta cumple garantía y alcance, se relicita ampliado y se ejecuta un paliativo de contención antes de lluv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barato sin alcance y sin garantía es la historia de la Ruta 6: el material viejo es la causa de la filtración, omitirlo significa que la nueva capa se despega sobre un sustrato enfermo — y la lluvia de julio cobra el experimento. La matriz convierte la exclusión en dinero y el «25 % más barato» se evalúa contra su costo real con riesgo. Cancelar (B) hereda la fuga al futuro; retener 50 % (D) no es garantía, es retraso de pago que ningún proveedor serio acepta y que no cubre el daño de una filtración; contratar (A) es pagar dos veces la misma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opuesta barata que omite la causa raíz se valora en matriz con su exclusión en dinero; la urgencia se resuelve con contención, no con mala contra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8-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seis frentes a tope con cuatro personas es la receta para no cerrar ninguno. El plan profesional es secuencial en la prioridad y paralelo solo en lo que tiene dueño distinto y capacidad disponible: la semana 1 empuja el convenio (Ardan) y el alcance de obra porque liberan a las semanas siguientes; el piso 5 se publica pero su negociación vive en el frente comercial del tiempo del broker; el tablero y la bitácora se instalan como rutina de bajo costo marginal. La pregunta honesta del plan de 30 días no es «qué es importante» sino «qué secuencia hace que lo importante cierre en el orden que se nece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lan de 30 días secuencia por dependencia y capacidad: no todos los frentes pueden estar a toda velocidad con el mismo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8-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sponsable · métrica · financi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formato del plan integrador: acción con dueño y fecha (ejecución), métrica que dirá si funcionó (control), y el reporte mensual como sistema nervioso que conecta el plan con la dirección; y la vacante en su lugar real — no un «tema de alquiler», sino dinero quemándose cada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cciones con dueño y fecha, métricas por frente y la vacante como emergencia financiera: el esqueleto del plan de 30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8-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Ficha del piso 5 con fotos, medidas y precio publicada → Frente come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Impermeabilización contratada con alcance y garantía firmada → Frente patrimon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os prospectos reales completando recorrido guiado → Frente come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rograma interno de protección civil reactivado y registrado → Frente patrimon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Tabla de negociación lista con piso de precio y contraprestaciones → Frente come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Bitácora del edificio estandarizada con folios en operación → Frente patrimon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rente comercial trae ingreso (vender el piso); el patrimonial protege el activo y la operación (obra, PC, registros); el plan avanza los dos en 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8-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ificar el monto exacto con estado de cuenta y antigüedad de saldos: sin número no hay plática. → Citar a la representación legal con el acuse formal en mano y la propuesta de convenio sobre la mesa. → Negociar y firmar convenio con calendario de pagos, consecuencia de incumplimiento y, si aplica, reforzar con aval. → Seguir la primera quincena del convenio al pie de la letra: el pago 1 es el que valida que el papel vale. → Reportar a dirección el estado con su semáforo: recuperado, en convenio, o cambio de recomendación hacia la vía contract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ora grande cierra con método, no con presión: el monto exacto da credibilidad a la cita; la cita con propuesta de convenio es la puerta de la solución; el calendario firmado y su primer pago convierten la promesa en flujo; y el reporte a dirección mantiene la decisión estratégica sobre la mesa — recuperar, renegociar o terminar el cont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onto exacto, cita con propuesta, convenio firmado, primer pago seguido y reporte con semáforo: el cierre del frente Ard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8-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Ordenar la secuencia»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2. «Convenio con Ardan: firmado, con calendario de cinco pagos y recargo por incumpl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ínea 1 (índice 0): publicar sin ficha visual es perder la ventana comercial: el piso 5 no es un anuncio de periódico, es un producto inmobiliario — sin fotos y medidas no hay recorrido serio ni comparación contra la competencia (Ruta 2). Línea 3 (índice 2): saltarse la matriz con la obra mayor del trimestre reproduce el error narrado en la Ruta 6: el barato sin comparación es la fuga duplicada. Línea 5 (índice 4): el tablero es la columna del informe de la semana 4 — posponerlo a la semana 5 significa llegar a la dirección sin métricas, justo lo que esta simulación busca eliminar. Las líneas 2 y 4 son los frentes bien cerrados: convenio con calendario y recargo, PC con brigada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Vacante sin ficha, obra sin matriz y KPI para después: los tres atajos que desintegran un plan de 30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8-oa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lan por semanas: secuencia realista»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8-oa0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78619" r:id="rId1"/>
    <p:sldLayoutId id="2481978620" r:id="rId2"/>
    <p:sldLayoutId id="2481978621" r:id="rId3"/>
    <p:sldLayoutId id="248197862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d9d3f9072439417e483056e62fe3b76da394ed0ff1b01eb1.jpg"/>
  <Relationship Id="rId3" Type="http://schemas.openxmlformats.org/officeDocument/2006/relationships/hyperlink" Target="https://negocios.lumbre.lat/object/ofr-r08-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2" TargetMode="External"/>
  <Relationship Id="rId3" Type="http://schemas.openxmlformats.org/officeDocument/2006/relationships/hyperlink" Target="https://negocios.lumbre.lat/object/ofr-r08-oa02" TargetMode="External"/>
  <Relationship Id="rId4" Type="http://schemas.openxmlformats.org/officeDocument/2006/relationships/hyperlink" Target="https://negocios.lumbre.lat/object/ofr-r08-oa02"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Q925O441Lok2.jpg"/>
  <Relationship Id="rId3" Type="http://schemas.openxmlformats.org/officeDocument/2006/relationships/hyperlink" Target="https://negocios.lumbre.lat/object/ofr-r08-oa02" TargetMode="External"/>
  <Relationship Id="rId4" Type="http://schemas.openxmlformats.org/officeDocument/2006/relationships/hyperlink" Target="https://www.youtube.com/watch?v=Q925O441Lok" TargetMode="External"/>
  <Relationship Id="rId5" Type="http://schemas.openxmlformats.org/officeDocument/2006/relationships/hyperlink" Target="https://www.youtube.com/watch?v=Q925O441Lok" TargetMode="External"/>
  <Relationship Id="rId6"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2"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ivglk_Qoj4U5.jpg"/>
  <Relationship Id="rId3" Type="http://schemas.openxmlformats.org/officeDocument/2006/relationships/hyperlink" Target="https://negocios.lumbre.lat/object/ofr-r08-oa02" TargetMode="External"/>
  <Relationship Id="rId4" Type="http://schemas.openxmlformats.org/officeDocument/2006/relationships/hyperlink" Target="https://www.youtube.com/watch?v=ivglk_Qoj4U" TargetMode="External"/>
  <Relationship Id="rId5" Type="http://schemas.openxmlformats.org/officeDocument/2006/relationships/hyperlink" Target="https://www.youtube.com/watch?v=ivglk_Qoj4U" TargetMode="External"/>
  <Relationship Id="rId6"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2"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2"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2"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2"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8-oa0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mul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2]]></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imer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30]]></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í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is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ací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oros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ug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8-oa02"/>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562100"/>
            <a:ext cx="3105150" cy="18669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2"/>
              </a:rPr>
              <a:t><![CDATA[Simulación fase 2 · Primeros 30 días: piso vacío, morosos y una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grar renta, cobranza, mantenimiento y personal en un plan de 30 días con entregables concretos y secuenciados.]]></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s completo en Torre Corporativo Reforma: rentar el piso 5, recuperar o resolver a Grupo Ardan, licitar y arrancar la impermeabilización antes de lluvias, reactivar protección civil y ordenar la operación y al equipo — con entregables, responsables, fechas y métricas por fren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2"/>
              </a:rPr>
              <a:t><![CDATA[Simulación fase 2 · Primeros 30 días: piso vacío, morosos y una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imulación · plan 30 días · integrad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día 1 al día 30: convertir el control de crisis en sis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2"/>
              </a:rPr>
              <a:t><![CDATA[Simulación fase 2 · Primeros 30 días: piso vacío, morosos y una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día 1 se administra con reflejos; el mes se administra con sistema. El plan de 30 días es el puente entre ambos.]]></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día 1 al día 30: convertir el control de crisis en sis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8-oa02"/>
              </a:rPr>
              <a:t><![CDATA[Simulación fase 2 · Primeros 30 días: piso vacío, morosos y una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1]]></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Cómo realizar una factura de arrendamiento en CFDI 4.0]]></a:t>
            </a:r>
          </a:p>
        </p:txBody>
      </p:sp>
      <p:sp>
        <p:nvSpPr>
          <p:cNvPr id="10" name=""/>
          <p:cNvSpPr txBox="1"/>
          <p:nvPr/>
        </p:nvSpPr>
        <p:spPr>
          <a:xfrm>
            <a:off x="4362450" y="2771775"/>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de apoyo (Factu Pronto en YouTube): la factura de arrendamiento en CFDI 4.0 — el detalle fiscal que sostiene la cobranza profesional del edificio.]]></a:t>
            </a:r>
          </a:p>
        </p:txBody>
      </p:sp>
      <p:sp>
        <p:nvSpPr>
          <p:cNvPr id="11" name=""/>
          <p:cNvSpPr txBox="1"/>
          <p:nvPr/>
        </p:nvSpPr>
        <p:spPr>
          <a:xfrm>
            <a:off x="4362450" y="45148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día 1 al día 30: convertir el control de crisis en sistem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2"/>
              </a:rPr>
              <a:t><![CDATA[Simulación fase 2 · Primeros 30 días: piso vacío, morosos y una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viviste el lunes. Ahora el juego serio: treinta días con seis frentes que el curso ya te enseñó a manejar — cada uno con su entregable, su fecha y su métrica:]]></a:t>
            </a:r>
          </a:p>
        </p:txBody>
      </p:sp>
      <p:sp>
        <p:nvSpPr>
          <p:cNvPr id="8" name=""/>
          <p:cNvSpPr txBox="1"/>
          <p:nvPr/>
        </p:nvSpPr>
        <p:spPr>
          <a:xfrm>
            <a:off x="514350" y="22860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rente 1 · El piso 5 vacío (600 m²):]]></a:t>
            </a:r>
            <a:r>
              <a:rPr lang="en-US" strike="noStrike" sz="2100" spc="0" u="none" cap="none">
                <a:solidFill>
                  <a:srgbClr val="1B2438">
                    <a:alpha val="100000"/>
                  </a:srgbClr>
                </a:solidFill>
                <a:latin typeface="Calibri"/>
              </a:rPr>
              <a:t><![CDATA[ salió la empresa de software, y el reloj de la vacante corre: 420 pesos por m² son 252 mil pesos de ingreso perdido al mes. Plan: ficha del piso con fotos y medidas, publicación en los portales y red de brokers (Ruta 2), recorrido preparado, y precio con la tabla de negociación lista — meta: dos prospectos reales a recorrido en 30 dí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día 1 al día 30: convertir el control de crisis en sistem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2"/>
              </a:rPr>
              <a:t><![CDATA[Simulación fase 2 · Primeros 30 días: piso vacío, morosos y una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rente 2 · Grupo Ardan:]]></a:t>
            </a:r>
            <a:r>
              <a:rPr lang="en-US" strike="noStrike" sz="2100" spc="0" u="none" cap="none">
                <a:solidFill>
                  <a:srgbClr val="1B2438">
                    <a:alpha val="100000"/>
                  </a:srgbClr>
                </a:solidFill>
                <a:latin typeface="Calibri"/>
              </a:rPr>
              <a:t><![CDATA[ el convenio con calendario se firma en la semana 1 o la recomendación a dirección cambia de tono; la antigüedad de saldos (Ruta 7) manda el pulso: cada viernes, actualización de columnas.]]></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rente 3 · Impermeabilización:]]></a:t>
            </a:r>
            <a:r>
              <a:rPr lang="en-US" strike="noStrike" sz="2100" spc="0" u="none" cap="none">
                <a:solidFill>
                  <a:srgbClr val="1B2438">
                    <a:alpha val="100000"/>
                  </a:srgbClr>
                </a:solidFill>
                <a:latin typeface="Calibri"/>
              </a:rPr>
              <a:t><![CDATA[ licitación completa con alcance escrito, tres propuestas comparadas en matriz, contrato con anticipo máximo del 30 % y garantía por escrito — arrancar ANTES de las lluvias de juli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día 1 al día 30: convertir el control de crisis en sistem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2"/>
              </a:rPr>
              <a:t><![CDATA[Simulación fase 2 · Primeros 30 días: piso vacío, morosos y una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rente 4 · Protección civil:]]></a:t>
            </a:r>
            <a:r>
              <a:rPr lang="en-US" strike="noStrike" sz="2100" spc="0" u="none" cap="none">
                <a:solidFill>
                  <a:srgbClr val="1B2438">
                    <a:alpha val="100000"/>
                  </a:srgbClr>
                </a:solidFill>
                <a:latin typeface="Calibri"/>
              </a:rPr>
              <a:t><![CDATA[ programa interno reactivado con la autoridad, brigada con nombre por piso, simulacro programado y dictamen al corriente — el vencido del día 1 ya es historia documentada.]]></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rente 5 · Operación y equipo:]]></a:t>
            </a:r>
            <a:r>
              <a:rPr lang="en-US" strike="noStrike" sz="2100" spc="0" u="none" cap="none">
                <a:solidFill>
                  <a:srgbClr val="1B2438">
                    <a:alpha val="100000"/>
                  </a:srgbClr>
                </a:solidFill>
                <a:latin typeface="Calibri"/>
              </a:rPr>
              <a:t><![CDATA[ bitácora estandarizada con folios, tablero de KPI con definición publicada, rutinas de limpieza auditables y la junta mensual con orden del día y minu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día 1 al día 30: convertir el control de crisis en sistem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2"/>
              </a:rPr>
              <a:t><![CDATA[Simulación fase 2 · Primeros 30 días: piso vacío, morosos y una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rente 6 · La relación con el dueño:]]></a:t>
            </a:r>
            <a:r>
              <a:rPr lang="en-US" strike="noStrike" sz="2100" spc="0" u="none" cap="none">
                <a:solidFill>
                  <a:srgbClr val="1B2438">
                    <a:alpha val="100000"/>
                  </a:srgbClr>
                </a:solidFill>
                <a:latin typeface="Calibri"/>
              </a:rPr>
              <a:t><![CDATA[ la junta extraordinaria del día 1 se convierte en mecanismo: informe mensual estructurado, peticiones de decisión con opciones, y una junta mensual fija con calendario anual.]]></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 entregable de esta fase no es «hacer todo»: es el ]]></a:t>
            </a:r>
            <a:r>
              <a:rPr lang="en-US" b="1" strike="noStrike" sz="2100" spc="0" u="none" cap="none">
                <a:solidFill>
                  <a:srgbClr val="1B2438">
                    <a:alpha val="100000"/>
                  </a:srgbClr>
                </a:solidFill>
                <a:latin typeface="Calibri"/>
              </a:rPr>
              <a:t><![CDATA[plan de 30 días]]></a:t>
            </a:r>
            <a:r>
              <a:rPr lang="en-US" strike="noStrike" sz="2100" spc="0" u="none" cap="none">
                <a:solidFill>
                  <a:srgbClr val="1B2438">
                    <a:alpha val="100000"/>
                  </a:srgbClr>
                </a:solidFill>
                <a:latin typeface="Calibri"/>
              </a:rPr>
              <a:t><![CDATA[ — seis frentes, acciones con fecha y dueño, métrica de éxito por frente, y la secuencia realista de lo que un equipo de cuatro personas sí puede hacer en un m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día 1 al día 30: convertir el control de crisis en sistem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2"/>
              </a:rPr>
              <a:t><![CDATA[Simulación fase 2 · Primeros 30 días: piso vacío, morosos y una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demostra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puedes integrar las siete rutas anteriores en un plan único: comercializar una vacante, gestionar la mora grande, licitar una obra mayor, reactivar protección civil, ordenar operación y equipo, y convertir la relación con el dueño en mecanismo — todo con fechas, responsables y métric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lan por semanas: secuencia reali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2"/>
              </a:rPr>
              <a:t><![CDATA[Simulación fase 2 · Primeros 30 días: piso vacío, morosos y una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no es cosmético: sin alcance escrito (semana 1) no hay matriz comparable (semana 2); sin tablero (semana 2) no hay informe defendible (semana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2"/>
              </a:rPr>
              <a:t><![CDATA[Simulación fase 2 · Primeros 30 días: piso vacío, morosos y una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1]]></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1009650"/>
                <a:gridCol w="4714875"/>
                <a:gridCol w="2390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ma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ntes calient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tregable de sal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enio Ardan sobre la mesa; ficha del piso 5 publicada; alcance de impermeabilización escrito; programa interno de PC reactiv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 firmado por el dueño + acta de junta con acuerdos y fech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riz de tres propuestas de obra; primeros recorridos del piso 5; bitácora y tablero de KPI operando; brigada integ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ra licitada y programada; tablero publicado con c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2"/>
              </a:rPr>
              <a:t><![CDATA[Simulación fase 2 · Primeros 30 días: piso vacío, morosos y una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1]]></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1009650"/>
                <a:gridCol w="4714875"/>
                <a:gridCol w="2390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ma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ntes calient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tregable de sal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ranque de obra con bitácora de ejecución; seguimiento de Ardan al convenio; segunda vuelta de prospectos; simulacro programado con la auto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ance de obra verificado; simulacro agendado con fecha ofi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 parcial de obra con lista de cumplimiento; informe mensual completo a dirección con peticiones; evaluación de resultados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forme mensual entregado + minutas y pendientes con d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219700"/>
          <a:chOff x="514350" y="247650"/>
          <a:chExt cx="8629650" cy="521970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lan por semanas: secuencia reali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8-oa02"/>
              </a:rPr>
              <a:t><![CDATA[Simulación fase 2 · Primeros 30 días: piso vacío, morosos y una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1]]></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695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CONTRATISTA (Cómo se Construye una CASA) Episodio 2, a quien debo contratar?]]></a:t>
            </a:r>
          </a:p>
        </p:txBody>
      </p:sp>
      <p:sp>
        <p:nvSpPr>
          <p:cNvPr id="10" name=""/>
          <p:cNvSpPr txBox="1"/>
          <p:nvPr/>
        </p:nvSpPr>
        <p:spPr>
          <a:xfrm>
            <a:off x="4362450" y="3181350"/>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de apoyo (Mi Estudio Vertical en YouTube): a quién contratar según el tipo de obra — el criterio que aplica directo a la impermeabilización de la torre.]]></a:t>
            </a:r>
          </a:p>
        </p:txBody>
      </p:sp>
      <p:sp>
        <p:nvSpPr>
          <p:cNvPr id="11" name=""/>
          <p:cNvSpPr txBox="1"/>
          <p:nvPr/>
        </p:nvSpPr>
        <p:spPr>
          <a:xfrm>
            <a:off x="4362450" y="49244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2"/>
              </a:rPr>
              <a:t><![CDATA[Simulación fase 2 · Primeros 30 días: piso vacío, morosos y una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lan por semanas: secuencia realista]]></a:t>
            </a:r>
          </a:p>
        </p:txBody>
      </p:sp>
      <p:sp>
        <p:nvSpPr>
          <p:cNvPr id="8" name=""/>
          <p:cNvSpPr txBox="1"/>
          <p:nvPr/>
        </p:nvSpPr>
        <p:spPr>
          <a:xfrm>
            <a:off x="514350" y="15430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iso 5 tiene 600 m² rentables desocupados. La renta de mercado es de 420 pesos por m² al mes. El proceso completo de renta (marketing, recorridos, negociación, firma y habilitación) tomará 90 días. ¿Cuánto cuesta esa vacante en ingreso perdido durante el proceso, en pesos? (Multiplica el ingreso mensual perdido por los 3 meses.)]]></a:t>
            </a:r>
          </a:p>
        </p:txBody>
      </p:sp>
      <p:sp>
        <p:nvSpPr>
          <p:cNvPr id="9" name=""/>
          <p:cNvSpPr txBox="1"/>
          <p:nvPr/>
        </p:nvSpPr>
        <p:spPr>
          <a:xfrm>
            <a:off x="628650" y="3638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________________]]></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2"/>
              </a:rPr>
              <a:t><![CDATA[Simulación fase 2 · Primeros 30 días: piso vacío, morosos y una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lan por semanas: secuencia realist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mana 2: la única propuesta adicional de impermeabilización que llega es 25 % más barata pero sin garantía escrita y no incluye retiro del material viejo. La temporada de lluvias inicia en cinco semanas. ¿Qué haces?]]></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tratarla: el ahorro paga los muebles del lobby y la temporada no espera]]></a:t>
            </a:r>
          </a:p>
        </p:txBody>
      </p:sp>
      <p:sp>
        <p:nvSpPr>
          <p:cNvPr id="10" name=""/>
          <p:cNvSpPr txBox="1"/>
          <p:nvPr/>
        </p:nvSpPr>
        <p:spPr>
          <a:xfrm>
            <a:off x="666750" y="36766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chazar las tres y cancelar la obra para el próximo añ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2"/>
              </a:rPr>
              <a:t><![CDATA[Simulación fase 2 · Primeros 30 días: piso vacío, morosos y una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1]]></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arar en matriz valorizando la exclusión: el retiro del material viejo es la causa raíz de la filtración, así que el «ahorro» es riesgo de repetición; si ninguna propuesta cumple garantía y alcance, se relicita ampliado y se ejecuta un paliativo de contención antes de lluvias]]></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tratarla pero retener el 50 % hasta el próximo año como garantí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2"/>
              </a:rPr>
              <a:t><![CDATA[Simulación fase 2 · Primeros 30 días: piso vacío, morosos y una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lan por semanas: secuencia realist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plan de 30 días con equipo de cuatro personas, los seis frentes avanzan en paralelo a toda velocidad porque todos son importante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2"/>
              </a:rPr>
              <a:t><![CDATA[Simulación fase 2 · Primeros 30 días: piso vacío, morosos y una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lan por semanas: secuencia realist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da frente del plan de 30 días lleva acciones con fecha y ___, una ___ de éxito medible, y se reporta en el informe mensual; la vacante de 600 m² se gestiona como emergencia ___ porque cada mes cuesta 252 mil peso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2"/>
              </a:rPr>
              <a:t><![CDATA[Simulación fase 2 · Primeros 30 días: piso vacío, morosos y una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lan por semanas: secuencia realis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tregable del mes: corresponde al frente comercial o al frente patrimonial del plan.]]></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rente comercial]]></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rente patrimonial]]></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icha del piso 5 con fotos, medidas y precio publicada]]></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Impermeabilización contratada con alcance y garantía firmada]]></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os prospectos reales completando recorrido guia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2"/>
              </a:rPr>
              <a:t><![CDATA[Simulación fase 2 · Primeros 30 días: piso vacío, morosos y una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ograma interno de protección civil reactivado y registra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abla de negociación lista con piso de precio y contraprestacione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Bitácora del edificio estandarizada con folios en operación]]></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2"/>
              </a:rPr>
              <a:t><![CDATA[Simulación fase 2 · Primeros 30 días: piso vacío, morosos y una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lan por semanas: secuencia realist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secuencia de cierre del frente Ardan durante el mes.]]></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itar a la representación legal con el acuse formal en mano y la propuesta de convenio sobre la mesa.]]></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egociar y firmar convenio con calendario de pagos, consecuencia de incumplimiento y, si aplica, reforzar con aval.]]></a:t>
            </a:r>
          </a:p>
        </p:txBody>
      </p:sp>
      <p:sp>
        <p:nvSpPr>
          <p:cNvPr id="11" name=""/>
          <p:cNvSpPr txBox="1"/>
          <p:nvPr/>
        </p:nvSpPr>
        <p:spPr>
          <a:xfrm>
            <a:off x="628650" y="3343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guir la primera quincena del convenio al pie de la letra: el pago 1 es el que valida que el papel va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2"/>
              </a:rPr>
              <a:t><![CDATA[Simulación fase 2 · Primeros 30 días: piso vacío, morosos y una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portar a dirección el estado con su semáforo: recuperado, en convenio, o cambio de recomendación hacia la vía contractual.]]></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Verificar el monto exacto con estado de cuenta y antigüedad de saldos: sin número no hay plátic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2"/>
              </a:rPr>
              <a:t><![CDATA[Simulación fase 2 · Primeros 30 días: piso vacío, morosos y una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lan por semanas: secuencia realis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uxiliar presentó su avance del plan de 30 días. Marca las líneas con problem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1. «Semana 1: publiqué el piso 5 sin fotos ni medidas porque «las fotos lueg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2. «Convenio con Ardan: firmado, con calendario de cinco pagos y recargo por incumplimient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3. «Impermeabilización: contraté directo con el de la tercera propuesta para no perder tiempo en la matriz.»]]></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2"/>
              </a:rPr>
              <a:t><![CDATA[Simulación fase 2 · Primeros 30 días: piso vacío, morosos y una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4. «Protección civil: brigada integrada con suplentes y simulacro agendado con la autoridad.»]]></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5. «El tablero de KPI lo dejo para la semana 5 porque ahora no tenemos tiemp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lan por semanas: secuencia realis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2"/>
              </a:rPr>
              <a:t><![CDATA[Simulación fase 2 · Primeros 30 días: piso vacío, morosos y una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1]]></a:t>
            </a:r>
          </a:p>
        </p:txBody>
      </p:sp>
      <p:sp>
        <p:nvSpPr>
          <p:cNvPr id="7" name="" descr=""/>
          <p:cNvSpPr/>
          <p:nvPr/>
        </p:nvSpPr>
        <p:spPr>
          <a:xfrm>
            <a:off x="514350" y="1219200"/>
            <a:ext cx="8115300" cy="26765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vive en la agenda del dueñ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lan de 30 días que solo ve la administradora es un documento; publicado en la agenda del dueño (correo semanal de tres líneas con semáforo por frente) es un mecanismo de gobierno. Cada viernes: qué avanzó, qué se atascó, qué decisión necesitas. El dueño que ve el tablero semanal firma las decisiones con la mitad de fricción — y la junta mensual deja de ser interrogatorio para ser direcc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lan por semanas: secuencia realis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2"/>
              </a:rPr>
              <a:t><![CDATA[Simulación fase 2 · Primeros 30 días: piso vacío, morosos y una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1]]></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te curso no da asesoría legal ni fiscal]]></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urso enseña la práctica del mercado mexicano y cita leyes y reglas generales. Cada contrato, tema fiscal o conflicto concreto se decide con la legislación de tu estado y con profesionales (abogado y contador). La regla de oro de la administradora profesional: documentar, verificar y saber a quién llamar a tiemp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2"/>
              </a:rPr>
              <a:t><![CDATA[Simulación fase 2 · Primeros 30 días: piso vacío, morosos y una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integrador se define por tres elementos por frente: acción con fecha y responsable, métrica de éxito, y reporte mensual.]]></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cuencia manda sobre la urgencia individual: alcance antes que matriz, matriz antes que obra, tablero antes que informe.]]></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acante es una emergencia financiera con número: m² × renta × meses de proceso define su prioridad real en el plan.]]></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rcial y patrimonial avanzan en paralelo solo donde hay dueños distintos; donde no, el plan secuencia sin culp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2"/>
              </a:rPr>
              <a:t><![CDATA[Simulación fase 2 · Primeros 30 días: piso vacío, morosos y una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1]]></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entrega la semana 1 que libera a las semanas 2, 3 y 4?]]></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l frente está avanzando por costumbre y no por métrica?]]></a:t>
            </a:r>
          </a:p>
        </p:txBody>
      </p:sp>
      <p:sp>
        <p:nvSpPr>
          <p:cNvPr id="11" name=""/>
          <p:cNvSpPr txBox="1"/>
          <p:nvPr/>
        </p:nvSpPr>
        <p:spPr>
          <a:xfrm>
            <a:off x="514350" y="20097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decisión del dueño necesito esta semana para no frenar la obra?]]></a:t>
            </a:r>
          </a:p>
        </p:txBody>
      </p:sp>
      <p:sp>
        <p:nvSpPr>
          <p:cNvPr id="13" name=""/>
          <p:cNvSpPr txBox="1"/>
          <p:nvPr/>
        </p:nvSpPr>
        <p:spPr>
          <a:xfrm>
            <a:off x="514350" y="27336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7336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cabe en la capacidad real del equipo o estoy escribiendo ficción?]]></a:t>
            </a:r>
          </a:p>
        </p:txBody>
      </p:sp>
      <p:sp>
        <p:nvSpPr>
          <p:cNvPr id="15" name=""/>
          <p:cNvSpPr txBox="1"/>
          <p:nvPr/>
        </p:nvSpPr>
        <p:spPr>
          <a:xfrm>
            <a:off x="514350" y="34575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4575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número del plan verá el dueño cada viern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8-oa02"/>
              </a:rPr>
              <a:t><![CDATA[Simulación fase 2 · Primeros 30 días: piso vacío, morosos y una fug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grar los frentes del edificio en un plan de 30 días con fechas y dueño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cuenciar entregas por dependencia sin confundir urgencia con importanci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cada frente con su métrica y reportarlo semanalmente al dueño.]]></a:t>
            </a:r>
          </a:p>
        </p:txBody>
      </p:sp>
      <p:sp>
        <p:nvSpPr>
          <p:cNvPr id="13" name=""/>
          <p:cNvSpPr txBox="1"/>
          <p:nvPr/>
        </p:nvSpPr>
        <p:spPr>
          <a:xfrm>
            <a:off x="514350" y="33909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Fase 3: el día 30 llega con su prueba — construir el primer informe mensual de la torre y defenderlo ante las preguntas del Grupo Inmobiliario Vel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2026-10-25T21:05:46Z</dcterms:created>
  <dcterms:modified xsi:type="dcterms:W3CDTF">2026-10-25T21:05:46Z</dcterms:modified>
  <dc:title>Simulación fase 2 · Primeros 30 días: piso vacío, morosos y una fuga</dc:title>
  <dc:description>Presentación editable del OA «Simulación fase 2 · Primeros 30 días: piso vacío, morosos y una fuga». Enlace: https://negocios.lumbre.lat/object/ofr-r08-oa02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