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7-oa05]]></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uKo4QKIaBO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ía que el informe se discute, solo habla el archivo»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ía que el informe se discute, solo habla el archivo»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ía que el informe se discute, solo habla el archivo»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leva sin morir en el intento»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leva sin morir en el intento»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bre entrada de bitácora con hora y estado del piso, fotografía el lugar con las señales visibles, registra testigos y avisos, ofrece atención médica si la hay, y arma el expediente bajo un folio maestro antes de discutir culpabil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clamo se contesta con el expediente, no con la conversación: registrar al momento, fotografiar el estado real, identificar testigos y notificar a aseguradora y dueño construyen la versión del edificio con evidencia contemporánea. Borrar video (C) convierte un accidente en delito; fabricar la firma retroactiva (D) destruye la credibilidad de todos los registros verdaderos; y evadir (A) deja el hecho sin ninguna versión propia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te un reclamo, el valor está en el registro contemporáneo: bitácora con hora, foto del estado real, testigos y folio maestro del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sin registro contemporáneo, meses después hay dos memorias y ninguna prueba — y la memoria del edificio siempre será la menos creíble porque es la que tiene interés en el resultado. El valor legal y gerencial de la bitácora está justamente en su escritura al momento: hora de la entrada, el estado del lugar en el momento, quién llegó, qué se dispuso, quién firmó. El registro tardío (completar «el lunes lo que pasó el viernes») abre la puerta exacta a la que todos temen: «¿y cómo sé yo que eso no lo inventaron después?». La regla de hierro del oficio: si no está en el registro, no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valor probatorio del registro está en escribirlo al momento: sin bitácora contemporánea, la versión del edificio es solo memoria con inter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inuo · firma · después · vi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columnas de la trazabilidad: el registro vivo (folio y firma que lo hacen prueba), la imagen con contexto (la secuencia que muestra que la señal estaba, no que «debía estar») y el archivo con reglas (la vigencia que dice qué guarda cuánto y quién lo dep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olio continuo con firma, foto de antes/durante/después y archivo con índice de vigencia: la trinidad de la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corte de energía del martes a las 10:15 y quién ordenó evacuar ascensores → Bitácora/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estado de la soldadura terminada en el tanque elevado → Foto/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visita de verificación de la aseguradora con su reporte → Bitácora/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grieta que el inquilino «siempre estuvo ahí» antes del contrato → Foto/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entrega de llaves al contratista con hora de salida → Bitácora/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antes y después del lobby remodelado para el caso de garantía → Foto/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eventos y decisiones viven en la bitácora con hora y firma; los estados físicos de lugares y cosas viven en la foto con fecha y en el exp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segurar personas y cortar el riesgo (energía, tránsito) antes que cualquier otra cosa. → Abrir la entrada de bitácora al momento: hora, qué se ve, qué se está haciendo, quién está en el sitio. → Fotografiar la escena con contexto: fuente del agua, daño, señalización de seguridad, marca de tiempo visible. → Notificar a quien corresponde (dueño, aseguradora, inquilinos afectados) con su acuse registrado en la misma bitácora. → Cerrar el expediente: informe final con causa, costo, medidas de no-repetición, y todo el evidencia unido bajo el folio del in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protege lo primero (personas) y prueba lo segundo (lo que se hizo y cuándo): notificar sin haber registrado deja el expediente con hueco, y cerrar sin unir la evidencia bajo un folio único devuelve el día del reclamo la foto dispersa que nadie encu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segurar, registrar al momento, fotografiar con contexto, notificar con acuse y cerrar el expediente bajo un folio ú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Cada hoja de la bitácora va firmada y foliada, sin saltos de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1 (índice 0): bitácora de oídas a tres días no es registro sino reconstrucción — pierde exactamente el valor probatorio que la justifica. Línea 3 (índice 2): la evidencia en un chat vive al ritmo del teléfono de un tercero: se pierde con el cambio de equipo y no tiene índice; la foto del expediente debe vivir en el expediente del edificio con su nombre y fecha. Línea 5 (índice 4): depurar por «hacía espacio» sin índice ni regla de vigencia es destruir la defensa del edificio: el contrato terminado puede necesitar años de guarda por sus obligaciones de garantía y responsabilidades. Las líneas 2 y 4 son el registro bien llevado: folio continuo con firma y hoja por equipo con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letar de memoria, guardar la evidencia en un chat y depurar sin regla de vigencia destruyen la trazabilidad que un día será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leva sin morir en el intento»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3471" r:id="rId1"/>
    <p:sldLayoutId id="2481993472" r:id="rId2"/>
    <p:sldLayoutId id="2481993473" r:id="rId3"/>
    <p:sldLayoutId id="248199347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9ae10ff1926eb809d0a2914f8a89540e125999cea8e8e201.jpg"/>
  <Relationship Id="rId3" Type="http://schemas.openxmlformats.org/officeDocument/2006/relationships/hyperlink" Target="https://negocios.lumbre.lat/object/ofr-r07-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hyperlink" Target="https://negocios.lumbre.lat/object/ofr-r07-oa05" TargetMode="External"/>
  <Relationship Id="rId4" Type="http://schemas.openxmlformats.org/officeDocument/2006/relationships/hyperlink" Target="https://negocios.lumbre.lat/object/ofr-r07-oa05"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uKo4QKIaBOI2.jpg"/>
  <Relationship Id="rId3" Type="http://schemas.openxmlformats.org/officeDocument/2006/relationships/hyperlink" Target="https://negocios.lumbre.lat/object/ofr-r07-oa05" TargetMode="External"/>
  <Relationship Id="rId4" Type="http://schemas.openxmlformats.org/officeDocument/2006/relationships/hyperlink" Target="https://www.youtube.com/watch?v=uKo4QKIaBOI" TargetMode="External"/>
  <Relationship Id="rId5" Type="http://schemas.openxmlformats.org/officeDocument/2006/relationships/hyperlink" Target="https://www.youtube.com/watch?v=uKo4QKIaBOI"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5"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vid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razabil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itáco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ibr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o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palda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7-oa05"/>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r los registros que dan credibilidad a los informes: bitácora de edificio, libros de mantenimiento, evidencia fotográfica y ticket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gistros que respaldan cada afirmación del informe mensual: la bitácora del edificio, el libro de mantenimiento, la evidencia fotográfica con fecha y lugar, y el archivo de documentos — cómo se llevan, cuánto se guardan y qué pasa el día que alguien los pi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bitácora · trazabilidad · evidencia · archiv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que el informe se discute, solo habla el archi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a promesa del informe tiene que poder mostrar su evidencia con fecha: el informe convence, pero el archivo respalda — y el archivo siempre gana la discusión.]]></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que el informe se discute, solo habla el archi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4]]></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omo crear la bitácora de mantenimientos en Propiedad Horizontal]]></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Revista Propiedad Horizontal en YouTube): cómo se crea y se usa la bitácora de mantenimientos — el registro madre del edificio.]]></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que el informe se discute, solo habla el archiv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quilino del piso 6 demandó al edificio por una caída: «el piso estaba mojado y no había señal». La versión del edificio era otra: el elemento de limpieza reportó haber colocado la señal a las 8:40. ¿Quién decía la verdad? La pregunta se respondió en tres minutos: la bitácora del piso tenía la entrada de las 8:40 con hora y firma, la cámara del acceso registró el carrito con el señalamiento entrando al área, y el checklist firmado del turno lo documentaba. El expediente, no la memoria, cerró el ca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que el informe se discute, solo habla el archiv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trazabilidad]]></a:t>
            </a:r>
            <a:r>
              <a:rPr lang="en-US" strike="noStrike" sz="2100" spc="0" u="none" cap="none">
                <a:solidFill>
                  <a:srgbClr val="1B2438">
                    <a:alpha val="100000"/>
                  </a:srgbClr>
                </a:solidFill>
                <a:latin typeface="Calibri"/>
              </a:rPr>
              <a:t><![CDATA[ es la capacidad de reconstruir después qué pasó, cuándo, quién lo hizo y con qué autorización. Sus cuatro pilares en un edificio de oficinas: la ]]></a:t>
            </a:r>
            <a:r>
              <a:rPr lang="en-US" b="1" strike="noStrike" sz="2100" spc="0" u="none" cap="none">
                <a:solidFill>
                  <a:srgbClr val="1B2438">
                    <a:alpha val="100000"/>
                  </a:srgbClr>
                </a:solidFill>
                <a:latin typeface="Calibri"/>
              </a:rPr>
              <a:t><![CDATA[bitácora]]></a:t>
            </a:r>
            <a:r>
              <a:rPr lang="en-US" strike="noStrike" sz="2100" spc="0" u="none" cap="none">
                <a:solidFill>
                  <a:srgbClr val="1B2438">
                    <a:alpha val="100000"/>
                  </a:srgbClr>
                </a:solidFill>
                <a:latin typeface="Calibri"/>
              </a:rPr>
              <a:t><![CDATA[ (el diario oficial del edificio, con folios y sin hojas arrancadas), el ]]></a:t>
            </a:r>
            <a:r>
              <a:rPr lang="en-US" b="1" strike="noStrike" sz="2100" spc="0" u="none" cap="none">
                <a:solidFill>
                  <a:srgbClr val="1B2438">
                    <a:alpha val="100000"/>
                  </a:srgbClr>
                </a:solidFill>
                <a:latin typeface="Calibri"/>
              </a:rPr>
              <a:t><![CDATA[libro de mantenimiento]]></a:t>
            </a:r>
            <a:r>
              <a:rPr lang="en-US" strike="noStrike" sz="2100" spc="0" u="none" cap="none">
                <a:solidFill>
                  <a:srgbClr val="1B2438">
                    <a:alpha val="100000"/>
                  </a:srgbClr>
                </a:solidFill>
                <a:latin typeface="Calibri"/>
              </a:rPr>
              <a:t><![CDATA[ (qué equipo, qué visita, qué se cambió, qué sigue pendiente), la ]]></a:t>
            </a:r>
            <a:r>
              <a:rPr lang="en-US" b="1" strike="noStrike" sz="2100" spc="0" u="none" cap="none">
                <a:solidFill>
                  <a:srgbClr val="1B2438">
                    <a:alpha val="100000"/>
                  </a:srgbClr>
                </a:solidFill>
                <a:latin typeface="Calibri"/>
              </a:rPr>
              <a:t><![CDATA[evidencia fotográfica]]></a:t>
            </a:r>
            <a:r>
              <a:rPr lang="en-US" strike="noStrike" sz="2100" spc="0" u="none" cap="none">
                <a:solidFill>
                  <a:srgbClr val="1B2438">
                    <a:alpha val="100000"/>
                  </a:srgbClr>
                </a:solidFill>
                <a:latin typeface="Calibri"/>
              </a:rPr>
              <a:t><![CDATA[ (antes/durante/después con fecha y lugar legibles) y el ]]></a:t>
            </a:r>
            <a:r>
              <a:rPr lang="en-US" b="1" strike="noStrike" sz="2100" spc="0" u="none" cap="none">
                <a:solidFill>
                  <a:srgbClr val="1B2438">
                    <a:alpha val="100000"/>
                  </a:srgbClr>
                </a:solidFill>
                <a:latin typeface="Calibri"/>
              </a:rPr>
              <a:t><![CDATA[archivo documental]]></a:t>
            </a:r>
            <a:r>
              <a:rPr lang="en-US" strike="noStrike" sz="2100" spc="0" u="none" cap="none">
                <a:solidFill>
                  <a:srgbClr val="1B2438">
                    <a:alpha val="100000"/>
                  </a:srgbClr>
                </a:solidFill>
                <a:latin typeface="Calibri"/>
              </a:rPr>
              <a:t><![CDATA[ (contratos, pólizas, dictámenes, facturas — con su índice y su regla de guar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que el informe se discute, solo habla el archiv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un registro y una decoración es incómoda de mantener: el registro tiene hora, firma y folio; la decoración tiene fotos sueltas de WhatsApp. Y el costo del atajo se paga justo el día que no se puede pagar: el día del reclamo, la inspección, la auditoría del dueño o el pleito con el contratist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te da qué registro respalda cada afirmación de tu informe, cómo se lleva cada uno sin burocracia paralizante, cuánto tiempo se guarda cada documento según su naturaleza, y el principio que lo ordena todo: si no está en el registro, no pas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que el informe se discute, solo habla el archiv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llevar la bitácora del edificio con sus reglas de folio y firma, mantener el libro de mantenimiento por equipo, producir evidencia fotográfica útil (fecha, lugar, antes/después), y organizar el archivo documental con su índice y plazos de guar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registros y qué respalda cada u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forme mensual cita estos cuatro por su nombre: «según bitácora fojas 148», «evidencia foto E-2026-031» — la dirección aprende a confiar cuando cada afirmación tiene dirección de archiv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4]]></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914525"/>
                <a:gridCol w="2085975"/>
                <a:gridCol w="1800225"/>
                <a:gridCol w="2314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spal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 regla de o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tácora del edi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rio oficial de eventos: novedades, incidentes, visitas, instru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algo pasó, cuándo y quién lo disp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lio continuo, sin hojas arrancadas, con hora y firma; nada de «luego la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4]]></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914525"/>
                <a:gridCol w="2085975"/>
                <a:gridCol w="1800225"/>
                <a:gridCol w="2314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spal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 regla de o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bro de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orial por equipo: visitas, intervenciones, refacciones, pen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preventivo se hizo y el correctivo tiene hist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hoja por equipo; la próxima visita programada siempre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4]]></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1914525"/>
                <a:gridCol w="2085975"/>
                <a:gridCol w="1800225"/>
                <a:gridCol w="2314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spal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 regla de o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fotográ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durante/después de obras, incidentes y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tado real de un lugar en un momento 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y lugar legibles (marca de tiempo o referencia en la foto), guardada en el expediente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4]]></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914525"/>
                <a:gridCol w="2085975"/>
                <a:gridCol w="1800225"/>
                <a:gridCol w="2314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spal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 regla de o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chivo documen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tos, pólizas, dictámenes, facturas, convenios, repo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erechos y obligaciones del edificio con el mu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Índice con vigencia: qué vence, cuándo y dónde está su respal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va sin morir en el inten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unto de registro, dos minutos de disciplina:]]></a:t>
            </a:r>
            <a:r>
              <a:rPr lang="en-US" strike="noStrike" sz="2100" spc="0" u="none" cap="none">
                <a:solidFill>
                  <a:srgbClr val="1B2438">
                    <a:alpha val="100000"/>
                  </a:srgbClr>
                </a:solidFill>
                <a:latin typeface="Calibri"/>
              </a:rPr>
              <a:t><![CDATA[ la bitácora se llena al momento en el lugar de los hechos (el formato digital móvil o el libro físico en la recepción tienen la misma regla); lo que se «completa al final del turno» ya es memoria, no registr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rma que se puede tocar:]]></a:t>
            </a:r>
            <a:r>
              <a:rPr lang="en-US" strike="noStrike" sz="2100" spc="0" u="none" cap="none">
                <a:solidFill>
                  <a:srgbClr val="1B2438">
                    <a:alpha val="100000"/>
                  </a:srgbClr>
                </a:solidFill>
                <a:latin typeface="Calibri"/>
              </a:rPr>
              <a:t><![CDATA[ cada entrada relevante lleva nombre y firma (o usuario y hora en formato digital con historial de cambios); la bitácora sin firmas es un cuento escrito por el último de turn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va sin morir en el inten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oto con contexto:]]></a:t>
            </a:r>
            <a:r>
              <a:rPr lang="en-US" strike="noStrike" sz="2100" spc="0" u="none" cap="none">
                <a:solidFill>
                  <a:srgbClr val="1B2438">
                    <a:alpha val="100000"/>
                  </a:srgbClr>
                </a:solidFill>
                <a:latin typeface="Calibri"/>
              </a:rPr>
              <a:t><![CDATA[ la foto útil se toma en secuencia (la señal antes de colocarla, el piso mojado con la señal puesta, el detalle de la marca de tiempo); la foto «bonita» sin fecha visible es decoración del expedie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va sin morir en el inten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4]]></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uarda con plazos, no con maña:]]></a:t>
            </a:r>
            <a:r>
              <a:rPr lang="en-US" strike="noStrike" sz="2100" spc="0" u="none" cap="none">
                <a:solidFill>
                  <a:srgbClr val="1B2438">
                    <a:alpha val="100000"/>
                  </a:srgbClr>
                </a:solidFill>
                <a:latin typeface="Calibri"/>
              </a:rPr>
              <a:t><![CDATA[ contratos y pólizas se guardan según su vida legal (típicamente: documentos laborales y fiscales por los plazos que fija la ley, contratos vigente + años después de terminado, bitácoras y reportes técnicos por el tiempo que el edificio pueda tener disputas sobre sus instalaciones); el índice define quién decide cuándo se depura — nunca el espacio del archiver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lleva sin morir en el inten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visitante resbala en el lobby un día de lluvia y reclama al edificio por no haber puesto señal. ¿Qué hace la administradora desde el primer moment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dice que hable con su seguro y cierra el tema en el pasillo]]></a:t>
            </a:r>
          </a:p>
        </p:txBody>
      </p:sp>
      <p:sp>
        <p:nvSpPr>
          <p:cNvPr id="10" name=""/>
          <p:cNvSpPr txBox="1"/>
          <p:nvPr/>
        </p:nvSpPr>
        <p:spPr>
          <a:xfrm>
            <a:off x="666750" y="302895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bre entrada de bitácora con hora y estado del piso, fotografía el lugar con las señales visibles, registra testigos y avisos, ofrece atención médica si la hay, y arma el expediente bajo un folio maestro antes de discutir culpabilidad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4]]></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orra el video del lobby para que no se malinterprete]]></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pide al elemento de limpieza que firme que sí puso la señal, aunque no esté en la bitáco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lleva sin morir en el inten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evento del edificio no quedó registrado en la bitácora el día que ocurrió, la versión de la administradora sobre ese evento sigue siendo igual de defendible meses despué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lleva sin morir en el intent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bitácora se lleva con folio ___ , hora y ___; la evidencia fotográfica útil se toma en secuencia de antes, durante y ___; y el archivo documental se rige por su índice de ___.]]></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lleva sin morir en el inten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qué registro del edificio la respal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itácora/libr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oto/expediente]]></a:t>
            </a:r>
          </a:p>
        </p:txBody>
      </p:sp>
      <p:sp>
        <p:nvSpPr>
          <p:cNvPr id="12" name=""/>
          <p:cNvSpPr txBox="1"/>
          <p:nvPr/>
        </p:nvSpPr>
        <p:spPr>
          <a:xfrm>
            <a:off x="514350" y="2971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orte de energía del martes a las 10:15 y quién ordenó evacuar ascensores]]></a:t>
            </a:r>
          </a:p>
        </p:txBody>
      </p:sp>
      <p:sp>
        <p:nvSpPr>
          <p:cNvPr id="13" name=""/>
          <p:cNvSpPr txBox="1"/>
          <p:nvPr/>
        </p:nvSpPr>
        <p:spPr>
          <a:xfrm>
            <a:off x="514350" y="3648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estado de la soldadura terminada en el tanque elevad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visita de verificación de la aseguradora con su repor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grieta que el inquilino «siempre estuvo ahí» antes del contra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entrega de llaves al contratista con hora de sali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antes y después del lobby remodelado para el caso de garantí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lleva sin morir en el int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tocolo de evidencia cuando ocurre un incidente en el edificio (ej.: inundación en estacionamient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brir la entrada de bitácora al momento: hora, qué se ve, qué se está haciendo, quién está en el siti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otografiar la escena con contexto: fuente del agua, daño, señalización de seguridad, marca de tiempo visibl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tificar a quien corresponde (dueño, aseguradora, inquilinos afectados) con su acuse registrado en la misma bitáco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rrar el expediente: informe final con causa, costo, medidas de no-repetición, y todo el evidencia unido bajo el folio del inciden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segurar personas y cortar el riesgo (energía, tránsito) antes que cualquier otra cos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lleva sin morir en el int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audita los registros del mes del auxiliar. Marca las líneas con problem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La bitácora del viernes la completé el domingo con lo que me contaron los elemento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Cada hoja de la bitácora va firmada y foliada, sin saltos de númer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Las fotos del avance de obra las guardo en un chat de WhatsApp con el contratis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El libro de mantenimiento del chiller tiene su hoja con las visitas y el pendiente abiert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El contrato terminado lo depuré del archivo: ya tenía tres años y hacía espaci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va sin morir en el int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4]]></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folio que ordena el cao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umera cada incidente u obra con un folio maestro (I-2026-014) y mete ahí todo: entradas de bitácora, fotos, cotizaciones, facturas, comunicación con el inquilino. El día que alguien pregunte «qué pasó con la inundación de marzo», la respuesta profesional no es un relato: es una carpeta completa en diez segundos. Ese tiempo de respuesta es la fama de la administrado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leva sin morir en el int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zabilidad es reconstruir después qué pasó, cuándo, quién y con qué autorización; su regla: si no está en el registro, no pasó.]]></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ilares: bitácora con folio y firma al momento, libro de mantenimiento por equipo, foto con fecha y contexto, archivo documental con índice de vigenci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vive en el expediente del edificio, no en un chat; y cada incidente cierra con su folio maestro uniendo tod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purar documentos se hace con regla de vigencia y autorización, nunca por espac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dríamos reconstruir el martes pasado minuto a minuto desde la bitácor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firmación del informe del mes pasado no tiene evidencia a la que señal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 viven las fotos de la última obra y quién más tiene acceso a borrarla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ocumentos estamos guardando de más, y cuáles de menos según su vigenc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oy llegara la aseguradora o un abogado, ¿qué carpeta abrimos primer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5"/>
              </a:rPr>
              <a:t><![CDATA[Evidencia y trazabilidad: bitácoras, libros y fotos que respal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r la bitácora y el libro de mantenimiento con sus reglas de folio y firma.]]></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ir y archivar evidencia fotográfica con fecha y contexto.]]></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ganizar el archivo documental con índice de vigencia y folios maestros.]]></a:t>
            </a:r>
          </a:p>
        </p:txBody>
      </p:sp>
      <p:sp>
        <p:nvSpPr>
          <p:cNvPr id="13" name=""/>
          <p:cNvSpPr txBox="1"/>
          <p:nvPr/>
        </p:nvSpPr>
        <p:spPr>
          <a:xfrm>
            <a:off x="514350" y="3067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 cierre de la ruta y del año operativo: presentar para decidir — la junta mensual con dirección, donde el informe se convierte en acuerdos con dueño y fech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2026-10-26T01:13:18Z</dcterms:created>
  <dcterms:modified xsi:type="dcterms:W3CDTF">2026-10-26T01:13:18Z</dcterms:modified>
  <dc:title>Evidencia y trazabilidad: bitácoras, libros y fotos que respaldan</dc:title>
  <dc:description>Presentación editable del OA «Evidencia y trazabilidad: bitácoras, libros y fotos que respaldan». Enlace: https://negocios.lumbre.lat/object/ofr-r07-oa05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