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7-oa04]]></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Qv3cmCsRZQ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 debe, pero es buen pagador»: la frase que esconde la fuga»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 debe, pero es buen pagador»: la frase que esconde la fuga»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 debe, pero es buen pagador»: la frase que esconde la fuga»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 debe, pero es buen pagador»: la frase que esconde la fuga»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y04f94tChE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de la escaler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 porcentaje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64,000 ÷ 800,000 = 0.08 = 8 %. Con el umbral del tablero (verde < 8 %, amarillo 8-15 %, rojo > 15 %), este edificio está en la frontera: el número obliga a la pregunta correcta — ¿los 64 mil son de un inquilino grande con problema puntual (uno de 40 mil con plan firmado) o de seis con la mala costumbre del «pago cuando puedo»? El primer caso se monitorea; el segundo se corrige con política de cobro, no con recordatorios.]]>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orosidad +30 días = saldos vencidos más allá de 30 días ÷ facturación del mes; su lectura exige ver concentración, no solo el porcent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lasificarlo en su columna de antigüedad real, citarlo a reunión, firmar un convenio de recuperación con calendario y consecuencia de incumplimiento, avisar a dirección con nombre y monto, y detener cualquier beneficio discrecional hasta cumplir el conve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istorial explica el pasado, no garantiza el futuro: la gestión profesional convierte «paga cuando puede» en calendario firmado — convenio con montos, fechas y consecuencia, con el tablero diciendo la verdad de la antigüedad y con dirección enterada porque 90 mil en dos meses es decisión compartida, no secreto administrativo. Aplicar la garantía sin método (C) destruye la cobertura del edificio y puede no estar permitido; demandar sin peldaños previos (D) ignora que la escalera documentada es justamente lo que hace exigible y defendible la vía legal; y esperar (A) convierte un problema de flujo en problema estructural con mudanza sor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aso de mora se gestiona con antigüedad real, convenio firmado con calendario, aviso a dirección y pausa de beneficios discre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tablero registra obligaciones adeudadas, no simpatía en los pagos. Si el adeudo de mantenimiento tiene más de 90 días, esa cuenta vive en la columna roja aunque la renta llegue puntual — y el efecto es doble: el edificio paga con su flujo un servicio que ya prestó, y el precedente susurra que las líneas «menores» del contrato no vencen. La regla de clasificación: cada concepto (renta, mantenimiento, servicios, estacionamiento) envejece por separado y el saldo total del inquilino es la suma de todas sus columnas — así el «casi no me deben» se vuelve un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rtera se mide por concepto y antigüedad: un adeudo viejo de mantenimiento pone la cuenta en rojo aunque la renta llegue pun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igua · documento ·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plicar a lo más viejo fuerza el cierre real de cuentas; el documento convierte la gestión en ruta defendible; y el convenio sin consecuencia de incumplimiento es una carta de buenas intenciones que el moroso firma con la izqui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gos a la partida más antigua, documento en cada peldaño y convenio con calendario y consecuencia: las tres reglas de la escal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cordatorio automático al tercer día de vencido → Gestión tempr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rta formal con copia al fiador → Gestión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lamada amistosa de la administradora → Gestión tempr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venio de recuperación con calendario firmado → Gestión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viso a dirección con nombre, monto y plan → Gestión de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erificar que el recibo se envió con datos correctos → Gestión tempr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estión temprana es casi cortesía; la de riesgo ya es administración de un problema con documento, garantía y dirección ent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ordatorio amistoso (días 1-5) verificando antes que recibo y datos estén correctos. → Comunicación formal con monto, días vencidos y fecha límite (días 10-20) con acuse. → Carta con copia a fiador/garantías y oferta de convenio por escrito (día 30 en adelante). → Reunión y firma de convenio con calendario de recuperación y consecuencia de incumplimiento. → Activación de garantía y vista legal según contrato (60-90 días), con decisión de estrategia tomada con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scalera sube un peldaño a la vez y cada uno deja documento: saltar directo a lo legal quema la relación sin el expediente que la respalde; quedarse en el recordatorio eterniza el descubrimiento del hoyo si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rdar, formalizar, escalar con fiador, convenir firmado y activar lo legal: cinco peldaños, cada uno co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El pago parcial del lobby lo apliqué a la renta más nueva para que el recibo del mes 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1 (índice 0): pagar siempre tarde ES mora recurrente; «corriente» lo esconde del tablero y de la conversación — el patrón de impuntualidad se gestiona con política de recargos o cláusula, no con la memoria dulce. Línea 2 (índice 1): aplicar el pago parcial a lo más nuevo maquilla el mes y cría la cuenta vieja infinita; va a la partida más antigua. Línea 4 (índice 3): convenio sin calendario es deseo compartido, no obligación exigente: sin fechas no hay incumplimiento demostrable. Las líneas 3 y 5 son los peldaños bien hechos: dirección informada con detalle y carta con fiador y acu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ora recurrente disfrazada de corriente, pago parcial maquillando el mes y convenio sin fechas: los tres hoyos d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7-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reglas de la escalera»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7-oa0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32" r:id="rId1"/>
    <p:sldLayoutId id="2481907933" r:id="rId2"/>
    <p:sldLayoutId id="2481907934" r:id="rId3"/>
    <p:sldLayoutId id="248190793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6da2e020e81108b50ae7172a8988fc51c992fde86fcaa591.jpg"/>
  <Relationship Id="rId3" Type="http://schemas.openxmlformats.org/officeDocument/2006/relationships/hyperlink" Target="https://negocios.lumbre.lat/object/ofr-r07-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hyperlink" Target="https://negocios.lumbre.lat/object/ofr-r07-oa04" TargetMode="External"/>
  <Relationship Id="rId4" Type="http://schemas.openxmlformats.org/officeDocument/2006/relationships/hyperlink" Target="https://negocios.lumbre.lat/object/ofr-r07-oa04"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Qv3cmCsRZQs2.jpg"/>
  <Relationship Id="rId3" Type="http://schemas.openxmlformats.org/officeDocument/2006/relationships/hyperlink" Target="https://negocios.lumbre.lat/object/ofr-r07-oa04" TargetMode="External"/>
  <Relationship Id="rId4" Type="http://schemas.openxmlformats.org/officeDocument/2006/relationships/hyperlink" Target="https://www.youtube.com/watch?v=Qv3cmCsRZQs" TargetMode="External"/>
  <Relationship Id="rId5" Type="http://schemas.openxmlformats.org/officeDocument/2006/relationships/hyperlink" Target="https://www.youtube.com/watch?v=Qv3cmCsRZQs"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y04f94tChEI7.jpg"/>
  <Relationship Id="rId3" Type="http://schemas.openxmlformats.org/officeDocument/2006/relationships/hyperlink" Target="https://negocios.lumbre.lat/object/ofr-r07-oa04" TargetMode="External"/>
  <Relationship Id="rId4" Type="http://schemas.openxmlformats.org/officeDocument/2006/relationships/hyperlink" Target="https://www.youtube.com/watch?v=y04f94tChEI" TargetMode="External"/>
  <Relationship Id="rId5" Type="http://schemas.openxmlformats.org/officeDocument/2006/relationships/hyperlink" Target="https://www.youtube.com/watch?v=y04f94tChEI" TargetMode="External"/>
  <Relationship Id="rId6"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7-oa04"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rte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n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gil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oros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mor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7-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el tablero de cartera: antigüedad de saldos, gestión por inquilino y previsión de flujo para la dirección.]]></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administra la cartera de rentas de un edificio: el tablero de antigüedad de saldos, la escalera de gestión por inquilino (del recordatorio amistoso al escalamiento legal), el cruce con depósitos de garantía y la previsión de flujo que le debe a la direc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rtera · antigüedad · flujo · ries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 debe, pero es buen pagador»: la frase que esconde la fu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rtera no se recuerda: se tabula. Con antigüedad de saldos, cada «me debe pero es buen pagador» tiene número, semana y fecha de vencimiento.]]></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 debe, pero es buen pagador»: la frase que esconde la fu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5]]></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Gestión de cobros - Curso de gestión de cobros y cartera]]></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Edutin Academy en YouTube): la gestión de cobros como proceso — de la lista de morosos al sistema de cobranza.]]></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 debe, pero es buen pagador»: la frase que esconde la fug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dificio «casi no tiene morosos»: cuatro inquilinos debían, pero todos parecían «al día dentro de todo». Cuando Marisol montó el tablero de antigüedad de saldos, la foto cambió: el despacho del piso 5 debía dos rentas (60 días), la empresa del piso 2 arrastraba el mantenimiento de tres meses (90 días), y lo que parecía «un mes de atraso normal» del local del lobby eran en realidad pagos parciales que nunca cerraban la cuen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 debe, pero es buen pagador»: la frase que esconde la fug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moria gerencial siempre subestima la mora: recuerda el último pago recibido, no la suma de los vencidos; recuerda al inquilino amable, no al que «paga cuando puede». La ]]></a:t>
            </a:r>
            <a:r>
              <a:rPr lang="en-US" b="1" strike="noStrike" sz="2100" spc="0" u="none" cap="none">
                <a:solidFill>
                  <a:srgbClr val="1B2438">
                    <a:alpha val="100000"/>
                  </a:srgbClr>
                </a:solidFill>
                <a:latin typeface="Calibri"/>
              </a:rPr>
              <a:t><![CDATA[antigüedad de saldos]]></a:t>
            </a:r>
            <a:r>
              <a:rPr lang="en-US" strike="noStrike" sz="2100" spc="0" u="none" cap="none">
                <a:solidFill>
                  <a:srgbClr val="1B2438">
                    <a:alpha val="100000"/>
                  </a:srgbClr>
                </a:solidFill>
                <a:latin typeface="Calibri"/>
              </a:rPr>
              <a:t><![CDATA[ obliga a la verdad: cada saldo vencido se coloca en su columna de días (1-30, 31-60, 61-90, +90) y el tablero habla solo — lo que está en 1-30 se gestiona con recordatorio; lo que llegó a 61 ya es problema con nombre, monto y fecha de escalami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 debe, pero es buen pagador»: la frase que esconde la fug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tra lección del tablero: la mora no es un evento, es una ]]></a:t>
            </a:r>
            <a:r>
              <a:rPr lang="en-US" b="1" strike="noStrike" sz="2100" spc="0" u="none" cap="none">
                <a:solidFill>
                  <a:srgbClr val="1B2438">
                    <a:alpha val="100000"/>
                  </a:srgbClr>
                </a:solidFill>
                <a:latin typeface="Calibri"/>
              </a:rPr>
              <a:t><![CDATA[escalera con peldaños definidos]]></a:t>
            </a:r>
            <a:r>
              <a:rPr lang="en-US" strike="noStrike" sz="2100" spc="0" u="none" cap="none">
                <a:solidFill>
                  <a:srgbClr val="1B2438">
                    <a:alpha val="100000"/>
                  </a:srgbClr>
                </a:solidFill>
                <a:latin typeface="Calibri"/>
              </a:rPr>
              <a:t><![CDATA[ — recordatorio automático, llamada formal, carta con copia a fiador y depósito, propuesta de convenio por escrito, escalamiento legal. Cada peldaño tiene su tiempo, su documento y su dueño, y subirlos todos a la vez quema la relación; no subirlos quema el fluj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 debe, pero es buen pagador»: la frase que esconde la fug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te da el armado del tablero con sus columnas y reglas, la escalera de gestión completa con qué documento va en cada peldaño, el uso correcto del depósito de garantía (que no es colchón para todo), y la previsión de flujo mensual que la dirección necesita para dormir tranqui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 debe, pero es buen pagador»: la frase que esconde la fug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construir el tablero de antigüedad de saldos con sus reglas de clasificación, ejecutar la escalera de cobro peldaño por peldaño con su documento, decidir cuándo aplica el depósito de garantía y cuándo no, y entregar la previsión de flujo mensual a la direc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blero: cada saldo en su colum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 clasificación no es negociable: los pagos parciales se aplican a la partida más antigua primero, o el tablero se llena de «corrientes» que en realidad nunca cerraron su cuen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5]]></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390650"/>
                <a:gridCol w="1828800"/>
                <a:gridCol w="2886075"/>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um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que le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viso a dir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vencer / corr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tas del mes en curso dentro de su fecha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solo registro y recordatorio amistoso 2 días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arece salvo en res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3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cido menos de un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torio formal (día 3-5), llamada (día 10), carta con acuse (día 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el total del tr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5]]></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390650"/>
                <a:gridCol w="1828800"/>
                <a:gridCol w="2886075"/>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um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que le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viso a dir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1-6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cido entre uno y do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ta formal con copia a fiador, oferta de convenio por escrito, no renovar cortesía de acceso a áreas ext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monto y plan de 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5]]></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390650"/>
                <a:gridCol w="1828800"/>
                <a:gridCol w="2886075"/>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um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que le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viso a dir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1-9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a tres meses: riesgo 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unión con representante legal del inquilino, activación de garantía según contrato, vista de abo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erta explícita con escen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5]]></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1390650"/>
                <a:gridCol w="1828800"/>
                <a:gridCol w="2886075"/>
                <a:gridCol w="2009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lum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 que le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viso a dir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0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meses o más: casi siempre leg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 que marque el contrato (resolución/notarial), reserva contable de incob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de estrategia con la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124450"/>
          <a:chOff x="514350" y="247650"/>
          <a:chExt cx="8629650" cy="51244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ablero: cada saldo en su colum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5]]></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ontrol de CUENTAS POR COBRAR en Excel para Contabilidad y Finanzas]]></a:t>
            </a:r>
          </a:p>
        </p:txBody>
      </p:sp>
      <p:sp>
        <p:nvSpPr>
          <p:cNvPr id="10" name=""/>
          <p:cNvSpPr txBox="1"/>
          <p:nvPr/>
        </p:nvSpPr>
        <p:spPr>
          <a:xfrm>
            <a:off x="4362450" y="2771775"/>
            <a:ext cx="42672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Excel Power en YouTube): control de cuentas por cobrar en hoja de cálculo — la herramienta mínima con la que cualquier administradora arma su tablero.]]></a:t>
            </a:r>
          </a:p>
        </p:txBody>
      </p:sp>
      <p:sp>
        <p:nvSpPr>
          <p:cNvPr id="11" name=""/>
          <p:cNvSpPr txBox="1"/>
          <p:nvPr/>
        </p:nvSpPr>
        <p:spPr>
          <a:xfrm>
            <a:off x="4362450" y="48291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de la escal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o peldaño deja documento:]]></a:t>
            </a:r>
            <a:r>
              <a:rPr lang="en-US" strike="noStrike" sz="2100" spc="0" u="none" cap="none">
                <a:solidFill>
                  <a:srgbClr val="1B2438">
                    <a:alpha val="100000"/>
                  </a:srgbClr>
                </a:solidFill>
                <a:latin typeface="Calibri"/>
              </a:rPr>
              <a:t><![CDATA[ el recordatorio, la llamada (con nota de qué se dijo), la carta y el convenio existen como archivo fechado en la cuenta del inquilino — la ruta legal de mañana se construye con los papeles de hoy.]]></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nvenio es por escrito o no existe:]]></a:t>
            </a:r>
            <a:r>
              <a:rPr lang="en-US" strike="noStrike" sz="2100" spc="0" u="none" cap="none">
                <a:solidFill>
                  <a:srgbClr val="1B2438">
                    <a:alpha val="100000"/>
                  </a:srgbClr>
                </a:solidFill>
                <a:latin typeface="Calibri"/>
              </a:rPr>
              <a:t><![CDATA[ prórroga verbal = mora con buen ambiente; un convenio firmado con calendario de pagos y su consecuencia por incumplimiento protege al inquilino (tiene plan) y al edificio (tiene exigibil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de la escal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pósito de garantía no es colchón permanente:]]></a:t>
            </a:r>
            <a:r>
              <a:rPr lang="en-US" strike="noStrike" sz="2100" spc="0" u="none" cap="none">
                <a:solidFill>
                  <a:srgbClr val="1B2438">
                    <a:alpha val="100000"/>
                  </a:srgbClr>
                </a:solidFill>
                <a:latin typeface="Calibri"/>
              </a:rPr>
              <a:t><![CDATA[ se usa según el contrato (normalmente al cierre o para el último mes según pacto), y reponerlo queda por escrito; usarlo «para tapar el mes» es financiar la mora con el dinero que garantiza la salid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lación se cuida, la cuenta no se maquilla:]]></a:t>
            </a:r>
            <a:r>
              <a:rPr lang="en-US" strike="noStrike" sz="2100" spc="0" u="none" cap="none">
                <a:solidFill>
                  <a:srgbClr val="1B2438">
                    <a:alpha val="100000"/>
                  </a:srgbClr>
                </a:solidFill>
                <a:latin typeface="Calibri"/>
              </a:rPr>
              <a:t><![CDATA[ se puede ser amable, flexible en la forma y firme en el número; lo que no existe es el «ya veremos» infinito en la columna de 61-9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reglas de la escaler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acturación del mes del edificio es de 800,000 pesos. En el tablero de antigüedad, los saldos vencidos de más de 30 días suman 64,000 pesos. ¿Qué porcentaje de la facturación representa esa morosidad +30 días? (Responde solo el número, sin signo %.)]]></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orcentaje): ________________]]></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reglas de la escale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inquilino del piso 4 lleva dos meses pagando «lo que puede» y debe 90 mil pesos acumulados; es un buen pagador histórico. ¿Cuál es la gestión profesional?]]></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perar a que se recupere: un buen historial vale más que un plan de pagos]]></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lasificarlo en su columna de antigüedad real, citarlo a reunión, firmar un convenio de recuperación con calendario y consecuencia de incumplimiento, avisar a dirección con nombre y monto, y detener cualquier beneficio discrecional hasta cumplir el conven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todo el saldo al depósito de garantía y dar el tema por cerrado]]></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mandar de inmediato sin hablar con él: así lo entiend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reglas de la escale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inquilino paga la renta a tiempo pero arrastra el mantenimiento de hace tres meses, su cuenta está «al día» para el tablero de carter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reglas de la escaler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antigüedad de saldos, los pagos parciales se aplican primero a la partida más ___; cada peldaño de la escalera deja un ___ fechado; y un convenio de recuperación se firma con calendario y ___.]]></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reglas de la escale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de cobro: corresponde a la gestión temprana (hasta 30 días), o a la gestión de riesgo (más de 30 día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estión tempran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estión de riesg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cordatorio automático al tercer día de vencid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rta formal con copia al fiador]]></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amada amistosa de la administrado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venio de recuperación con calendario firmad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viso a dirección con nombre, monto y pla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erificar que el recibo se envió con datos correcto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reglas de la escale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eldaños de la escalera de cobro de la administrador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unicación formal con monto, días vencidos y fecha límite (días 10-20) con acuse.]]></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rta con copia a fiador/garantías y oferta de convenio por escrito (día 30 en adelante).]]></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unión y firma de convenio con calendario de recuperación y consecuencia de incumplimi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tivación de garantía y vista legal según contrato (60-90 días), con decisión de estrategia tomada con direcc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ordatorio amistoso (días 1-5) verificando antes que recibo y datos estén correc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reglas de la escale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a las notas del auxiliar sobre la cartera de la semana. Marca las líneas con problem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El del piso 5 paga cada mes 15 días tarde pero siempre paga; lo dejé en corrient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El pago parcial del lobby lo apliqué a la renta más nueva para que el recibo del mes cuadr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Avisé a dirección: tres cuentas en 31-60, montos y planes al detal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El convenio del despacho lo firmamos sin fechas exactas: ya van poniéndose de acuerdo.»]]></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La carta del 31-60 salió con copia al fiador y acuse de recib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de la escal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5]]></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visión de flujo que calma a la dir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mes, junto al tablero: «de lo que debe entrar este mes, esto está efectivamente seguro (quién ya pagó), esto es probable (histórico de puntualidad) y esto está en riesgo (columnas 31-60 y más, con su gestión en curso)». La dirección no necesita fe, necesita escenarios: cuando el mal mes llega, quien lo anticipó con datos no administra una crisis — ejecuta el plan que ya ten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reglas de la escal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ntigüedad de saldos manda: cada saldo vencido en su columna (1-30, 31-60, 61-90, +90) y pagos parciales a la partida más antigu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alera de cobro sube un peldaño a la vez y deja documento: recordatorio, formal, fiador, convenio firmado, garantía/legal.]]></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nio sin calendario y consecuencia no existe; depósito de garantía no es colchón para tapar mese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ección ve escenarios de flujo: lo seguro, lo probable y lo en riesgo con su gestión — cada mes, sin que nadie pregu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uentas superaron los 30 días esta semana y en qué peldaño va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agos parciales se están aplicando a la partida más antigu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deudos «invisibles» (mantenimiento, servicios) están fuera del tablero?]]></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sos tienen convenio firmado con fechas y consecuenci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el escenario de flujo del próximo mes: seguro, probable y en riesg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7-oa04"/>
              </a:rPr>
              <a:t><![CDATA[Cartera de rentas: vigilar la morosidad con datos, no con memo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y clasificar el tablero de antigüedad de saldos del edific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r la escalera de cobro con su documento en cada peldañ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la previsión de flujo con escenarios a la dirección cada mes.]]></a:t>
            </a:r>
          </a:p>
        </p:txBody>
      </p:sp>
      <p:sp>
        <p:nvSpPr>
          <p:cNvPr id="13" name=""/>
          <p:cNvSpPr txBox="1"/>
          <p:nvPr/>
        </p:nvSpPr>
        <p:spPr>
          <a:xfrm>
            <a:off x="514350" y="3390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odo lo que el tablero dice debe poder probarse: en el siguiente objeto, evidencia y trazabilidad — bitácoras, libros y fotos que respaldan cada palabra del inform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2026-10-25T01:27:39Z</dcterms:created>
  <dcterms:modified xsi:type="dcterms:W3CDTF">2026-10-25T01:27:39Z</dcterms:modified>
  <dc:title>Cartera de rentas: vigilar la morosidad con datos, no con memoria</dc:title>
  <dc:description>Presentación editable del OA «Cartera de rentas: vigilar la morosidad con datos, no con memoria». Enlace: https://negocios.lumbre.lat/object/ofr-r07-oa04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