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7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zh7faTkH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se administra lo que no se mide; no se miente sobre lo que sí se mide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se administra lo que no se mide; no se miente sobre lo que sí se mide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se administra lo que no se mide; no se miente sobre lo que sí se mide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_o2la9W1HK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lee el tablero completo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89 porcentaje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3,560 ÷ 4,000 = 0.89 = 89 %. La lectura de decisión no es el número sino su composición: ¿los 440 m² vacíos son el piso pequeño del fondo que nadie quiere o un piso completo de la zona buena que salió hace dos meses? Cuarenta metros vacíos en la esquina difícil son ruido; cuatrocientos en la fachada son urgencia con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cupación = m² rentados ÷ m² rentables; su lectura útil exige ver dónde están los metros vacíos, no solo cuánto sum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los metros ganados son absorción real (inquilinos nuevos o expansión pagando renta de mercado) o rotación interna y descuentos agresivos que suben la ocupación mientras bajan la renta efec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cupación es el indicador más fácil de inflar sin querer: una mudanza interna suma metros «nuevos» sin sumar un solo inquilino afuera, y un descuento agresivo llena pisos rápido pero derrumba la renta efectiva. La verificación profesional cruza los dos números: ocupación arriba 3 puntos con renta efectiva abajo 5 = el lleno se compró; ocupación arriba con efectiva arriba = crecimiento real. La gráfica (A) no dice nada, la competencia (C) es contexto no verificación, y la metodología (D) se define y se publica, no se aprueba cada trimest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subida de ocupación se valida contra renta efectiva y contra su composición: absorción real versus rotación interna o descue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justo el punto ciego que el tablero destapa: ocupación es metros; renta efectiva es dinero. Un edificio lleno puede dar dos meses de gracia a cada renovación, aceptar pagos a 45/60 días con descuento, o sostener rentas viejas muy por debajo del mercado con contratos que nadie renegoció — y su renta efectiva se queda en 75-85 % de la potencial. Por eso los dos indicadores van pegados en el tablero: la ocupación presume el lleno, la efectiva cobra la ent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cupación mide metros, renta efectiva mide dinero: un edificio lleno con descuentos y morosidad tiene renta efectiva b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ntables · 30 · inter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tres convenciones que hacen comparable el indicador: denominador correcto (rentable, no construida), ventana de vencimiento fija (30 o 60 días, siempre la misma) y criterio de absorción honesto (solo lo que llega de fuera cuent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nominador de área rentable, umbral de días fijo y absorción sin rotación interna son las tres convenciones serias del tabl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mpresa nueva de fuera rentó el piso 6 completo → Suma a absor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banco del piso 2 creció y tomó medio piso 3 → Suma a absor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quilino del piso 4 se mudó al piso 5 del mismo edificio → No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rentó a un precio con descuento fuerte el local vacío → Suma a absor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despacho legal del piso 3 terminó contrato y se fue → No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e remodeló el lobby con presupuesto del fondo → No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bsorción neta suma metros que llegan de fuera (aunque sea con descuento) y descuenta salidas; la rotación interna no mueve ni un metro el bal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gelar las fuentes: contratos vigentes con sus m², estado de cuenta de rentas y medidores/ajustes del corte. → Calcular los cinco indicadores con su definición publicada, sin ajustes discrecionales. → Validar las rarezas: todo movimiento mayor a 2 puntos se explica contra el dato fuente antes de publicarse. → Escribir la lectura cruzada: qué dicen los cinco juntos y qué pregunta de decisión dejan sobre la mesa. → Publicar en el informe con tendencia de doce meses y enviar con la petición de decisión que correspo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protege la confianza: fuentes congeladas evitan el «el número de ayer ya no cuadra», la validación de rarezas frena el error y la manipulación accidental, y la interpretación cruzada es lo que convierte cinco fórmulas en una recomend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uentes congeladas, cálculo con definición fija, validación de rarezas, lectura cruzada y publicación con tendencia: el ritual del tabl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Ordenar la secuenci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«Morosidad: vencidos con más de 30 días entre facturación del mes, como siempre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1 (índice 0): el denominador debe ser área rentable (los 4,000 m² rentables, no los 5,200 construidos: escaleras, máquinas y pasillos no son oferta); el 78 % es una ocupación maquillada a la baja que ni siquiera es comparable con pares. Línea 3 (índice 2): contar rotación interna como absorción es inflar el crecimiento del mercado con cambio de puerta. Línea 4 (índice 3): los meses de gracia no son ingreso esperado — de hecho la renta efectiva se calcula sobre lo que entra de verdad, y «esperar» la renta del descuento la destruye. Las líneas 2 y 5 mantienen la convención correcta: umbral de días fijo y metros rentables como 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nominador inflado, rotación interna como crecimiento y gracia contada como ingreso: los tres atajos que le mienten al tabl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3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lee el tablero completo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3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3510" r:id="rId1"/>
    <p:sldLayoutId id="2481993511" r:id="rId2"/>
    <p:sldLayoutId id="2481993512" r:id="rId3"/>
    <p:sldLayoutId id="248199351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3777a04f655ddb1d203fd8fd7f770ced625264e905469291.jpg"/>
  <Relationship Id="rId3" Type="http://schemas.openxmlformats.org/officeDocument/2006/relationships/hyperlink" Target="https://negocios.lumbre.lat/object/ofr-r07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hyperlink" Target="https://negocios.lumbre.lat/object/ofr-r07-oa03" TargetMode="External"/>
  <Relationship Id="rId4" Type="http://schemas.openxmlformats.org/officeDocument/2006/relationships/hyperlink" Target="https://negocios.lumbre.lat/object/ofr-r07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zh7faTkHCk2.jpg"/>
  <Relationship Id="rId3" Type="http://schemas.openxmlformats.org/officeDocument/2006/relationships/hyperlink" Target="https://negocios.lumbre.lat/object/ofr-r07-oa03" TargetMode="External"/>
  <Relationship Id="rId4" Type="http://schemas.openxmlformats.org/officeDocument/2006/relationships/hyperlink" Target="https://www.youtube.com/watch?v=dzh7faTkHCk" TargetMode="External"/>
  <Relationship Id="rId5" Type="http://schemas.openxmlformats.org/officeDocument/2006/relationships/hyperlink" Target="https://www.youtube.com/watch?v=dzh7faTkHCk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_o2la9W1HKk6.jpg"/>
  <Relationship Id="rId3" Type="http://schemas.openxmlformats.org/officeDocument/2006/relationships/hyperlink" Target="https://negocios.lumbre.lat/object/ofr-r07-oa03" TargetMode="External"/>
  <Relationship Id="rId4" Type="http://schemas.openxmlformats.org/officeDocument/2006/relationships/hyperlink" Target="https://www.youtube.com/watch?v=_o2la9W1HKk" TargetMode="External"/>
  <Relationship Id="rId5" Type="http://schemas.openxmlformats.org/officeDocument/2006/relationships/hyperlink" Target="https://www.youtube.com/watch?v=_o2la9W1HKk" TargetMode="External"/>
  <Relationship Id="rId6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orta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upación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ros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sor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3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 interpretar los KPI del negocio: ocupación, renta efectiva, cartera de morosidad, absorción y costos por m²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indicadores que resumen la salud de un edificio de oficinas y cómo se calculan cada uno: ocupación, renta efectiva frente a renta potencial, morosidad, absorción neta y costo de operación por metro cuadrado — con su lectura de decisión, no solo su fórmul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KPI · ocupación · absorción · morosida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administra lo que no se mide; no se miente sobre lo que sí se mi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números bien calculados le dicen a la dirección más que cien páginas de actividad: la salud del edificio cabe en un tablero si cada número significa lo mismo todos los mes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administra lo que no se mide; no se miente sobre lo que sí se mi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KPI - Qué es + Ejemplos de Indicadores Clave de Rendi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Cyberclick en YouTube): qué es un KPI y qué hace la diferencia entre un dato y un indicador que mueve decis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administra lo que no se mide; no se miente sobre lo que sí se mid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porte anterior decía «el edificio va muy bien». Marisol pidió que lo tradujeran: ¿ocupación sobre área rentable o sobre área total? ¿la renta «efectiva» incluye el mes de gracia que se dio al inquilino del piso 3? ¿la morosidad de 8 % es sobre facturación del mes o sobre cartera total? El reporte no tenía idea de qué estaba reportan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administra lo que no se mide; no se miente sobre lo que sí se mid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KPI sin definición estable es decoración con número. Los cinco que de verdad resumen un edificio de oficin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² rentados ÷ m² rentables disponible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 efectiva vs. pot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 que entra de verdad entre lo que cobrarías si todo estuviera lleno y pagado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os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ntas vencidas más de 30 días ÷ facturación del me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rción n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m² ganados en renta menos m² perdidos por salidas, en el periodo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de operación por m²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ya calculado en el presupuesto, aquí como indicador comparativo)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administra lo que no se mide; no se miente sobre lo que sí se mid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uno tiene su lectura trampa: la ocupación sube regalando meses de gracia (renta efectiva la descubre); la morosidad «baja» porque se corrió el corte (la cartera con antigüedad la desnuda); y la absorción positiva puede ser pura mudanza interna que no suma un peso nue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te da el cálculo exacto de los cinco, con la convención que se usa en el mercado mexicano para cada uno, y sobre todo: la pregunta de decisión que cada número debe disparar antes de que se vuelba costumb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se administra lo que no se mide; no se miente sobre lo que sí se mid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calcular ocupación, renta efectiva vs. potencial, morosidad, absorción neta y costo de operación por m² con su convención correcta, y formular la pregunta de decisión que cada indicador dispa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cinco: fórmula, trampa y pregu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 hierro: la definición de cada indicador se escribe una vez, se publica en el informe y no se mueve sin avisar — comparar meses contra fórmulas distintas es autoengaño con gráfic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047875"/>
                <a:gridCol w="267652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 tramp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que dis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up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² rentados ÷ m² rentables disponibles ×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rla sobre área total del edificio (escaleras y máquinas inflan el denominador y maquillan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os metros vacíos son de la zona buena o de la difícil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047875"/>
                <a:gridCol w="267652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 tramp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que dis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 efectiva vs. poten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 realmente cobrada ÷ renta si todo rentado y pagado ×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r como «efectiva» la renta de un mes de gracia o la prórroga verb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tan caro es realmente el descuento que estamos dan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ros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s vencidas +30 días ÷ facturación del mes × 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er el día de corte para «bajarla» un mes; mezclar depósitos de garantía con pag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s un patrón del edificio o un inquilino grande en apur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047875"/>
                <a:gridCol w="2676525"/>
                <a:gridCol w="2000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dicad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calcu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 trampa típ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que dis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sorción n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² nuevos rentados − m² que se fueron, en el peri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r mudanzas internas como absorción: el edificio no ganó un metro nue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mercado está traccionando o estamos rotando inquilin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operación por 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upuesto de operación anual ÷ 12 ÷ m² rent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cluir del cálculo gastos «capitalizables» para lucir más 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l de al lado opera en cuánto con las mismas renta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cinco: fórmula, trampa y pregu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de perderte en el manejo de datos, comienza a dominar KPI desde cero en Exc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El Inge Francisco en YouTube): construir KPI desde cero en Excel — la hoja de cálculo honesta detrás del tabl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6101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e el tablero comple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números se cruzan, no se leen sol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cupación 95 % con renta efectiva 78 % significa «lleno con descuento brutal»; morosidad subiendo con absorción positiva puede ser «rentamos al que no puede pagar». El tablero cobra sentido cuando los cinco se leen como historia, no como fila de casil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 manda sobre nive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90 % de ocupación estable vale más que un 94 % que cayó 6 puntos en tres meses; el color del mes se define contra sus propios últimos doce meses y contra el mercado loca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e el tablero comple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se con pares, no con cuen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el edificio de la playa está en 97 %» no aplica si su morosidad es del 15 %; los benchmarks se comparan con edificios del mismo mercado y mismo tipo de inquili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indicador tiene dueño y rit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guien lo calcula, alguien lo valida con el dato fuente (contratos, estado de cuenta, medidores) y el cálculo se guarda con su corte — la confianza del tablero es tan fuerte como su último dato valida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e el tabler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dificio tiene 4,000 m² rentables. Actualmente hay 3,560 m² rentados. ¿Cuál es el porcentaje de ocupación? (Responde solo el número, sin signo %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orcentaje): ________________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e el tabler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rección presume que «la ocupación subió 3 puntos este trimestre». ¿Qué debe verificar la administradora antes de celebr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número venga en gráfica de colores boni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los metros ganados son absorción real (inquilinos nuevos o expansión pagando renta de mercado) o rotación interna y descuentos agresivos que suben la ocupación mientras bajan la renta efectiv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competencia también haya sub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comité aprobara la metodología del cálcul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e el tabler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nta efectiva puede ser menor que la renta potencial aunque el edificio esté al 100 % de ocup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e el tabler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cupación se calcula sobre el área ___ disponibles; la morosidad se mide con su umbral de días (típico: más de ___); y la absorción neta descuenta las mudanzas ___ porque no suman metros nuevo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e el tabler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del trimestre: suma a la absorción neta del edificio o no cuenta para e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uma a absor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cu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mpresa nueva de fuera rentó el piso 6 comple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banco del piso 2 creció y tomó medio piso 3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Inquilino del piso 4 se mudó al piso 5 del mismo edifici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 rentó a un precio con descuento fuerte el local vací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despacho legal del piso 3 terminó contrato y se fu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Se remodeló el lobby con presupuesto del fon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e el tabler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ritual mensual de producción del tablero de KP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lcular los cinco indicadores con su definición publicada, sin ajustes discrecion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alidar las rarezas: todo movimiento mayor a 2 puntos se explica contra el dato fuente antes de publicars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cribir la lectura cruzada: qué dicen los cinco juntos y qué pregunta de decisión dejan sobre la mes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blicar en el informe con tendencia de doce meses y enviar con la petición de decisión que correspon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ngelar las fuentes: contratos vigentes con sus m², estado de cuenta de rentas y medidores/ajustes del cor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lee el tablero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uxiliar calculó los KPI del mes. Marca las líneas donde el número m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«Ocupación la calculé sobre los 5,200 m² construidos del edificio, dando 78 %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«Morosidad: vencidos con más de 30 días entre facturación del mes, como siempre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«Absorción neta: sumé las mudanzas internas para que el trimestre se vea mejor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«Renta efectiva incluyó los meses de gracia como ingreso esperado del periodo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«Costo por m² lo dividí entre los metros rentables, no entre los construidos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e el tablero complet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úmero con fecha vale do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l tablero salga en la junta, cada indicador carga su corte y su fuente: «ocupación 89 %, corte al 30 de junio, contrato por contrato en anexo». Esa pequeña línea de letra hace tres cosas: mata el «¿y este número de dónde salió?», protege a la administradora en disputas con el dueño, y entrena al equipo a calcular con evidencia en lugar de con memori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ee el tablero complet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nco del tablero: ocupación, renta efectiva vs. potencial, morosidad con umbral de días, absorción neta y costo de operación por m²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indicador se escribe una vez su definición y no se mueve sin avisar: la tendencia exige fórmulas constant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números se leen cruzados: lleno con renta efectiva baja es descuento caro; morosidad alta con absorción es riesgo de impago grand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bsorción honesta descuenta rotación interna; la ocupación útil se mide sobre metros rentables y se lee por zon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hoy la renta efectiva contra la potencial y qué la sepa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s metros vacíos están en la zona buena o en la difícil del edifici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morosidad es un patrón de mercado o un solo inquilino grand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dicadores se movieron más de 2 puntos este mes y por qué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tra qué dos edificios comparables nos medimos este trimestr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3"/>
              </a:rPr>
              <a:t><![CDATA[Indicadores que importan: ocupación, morosidad y absor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los cinco KPI del edificio con su convención 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el tablero cruzado y detectar cuando un indicador maquilla a ot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el tablero con corte, fuente y tendencia de doce mes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dicador que más duele se llama cartera: en el siguiente objeto, cómo vigilar la morosidad con antigüedad de saldos, gestión por inquilino y previsión de flujo para la direc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2026-10-26T01:13:57Z</dcterms:created>
  <dcterms:modified xsi:type="dcterms:W3CDTF">2026-10-26T01:13:57Z</dcterms:modified>
  <dc:title>Indicadores que importan: ocupación, morosidad y absorción</dc:title>
  <dc:description>Presentación editable del OA «Indicadores que importan: ocupación, morosidad y absorción». Enlace: https://negocios.lumbre.lat/object/ofr-r07-oa03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