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7-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7-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7-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ofr-r07-oa01]]></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T3jCJODvd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7-oa01]]></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esupuesto no es una adivinanza con fecha: es el plano del año» (2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esupuesto no es una adivinanza con fecha: es el plano del año» (3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esupuesto no es una adivinanza con fecha: es el plano del año» (4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7-oa01]]></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7-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7-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7-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7-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Jca32vGcq-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7-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arma: histórico, base cero y el colchón honesto»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00 pesos por m² al mes (tolerancia ±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3 840,000 ÷ 12 = 320,000 pesos al mes; ÷ 3,200 m² = 100 pesos por m² al mes. Este número hace tres trabajos: comparar edificios (si el de al lado opera en 70 y cobra el mismo mantenimiento, hay un problema), defender el cobro ante el inquilino exigente (aquí está el detalle), y dimensionar el dolor de una vacante: cada mes vacío sobre 500 m² son 50,000 pesos de costo fijo que nadie está cubriendo con su r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osto de operación por m² rentable al mes = presupuesto anual ÷ 12 ÷ área rentable; es la métrica que compara edificios y defiende el cobro del manten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7-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visar si la desviación es de tarifa o consumo: si la tarifa subió, se ajusta el pronóstico del resto del año y se informa; si es consumo, hay falla (clima sin mantenimiento, horarios, sensores) y se corrige — en ambos casos la desviación se registra con causa y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desviación no es un número: es un síntoma con dos orígenes distintos que requieren acciones opuestas. Tarifa arriba = el pronóstico quedó viejo y se actualiza con transparencia; consumo arriba = hay algo roto o desperdiciándose y se corrige (clima, horarios, medición). Tapar el hueco recortando (A) es robarle a otra partida para no mirar la causa; dejar correr (C) funciona solo si la causa fue el clima y no hay fuga; y el generador (D) es una inversión de otra conversación, no una respuesta a 18 % de desviación estac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oda desviación se desglosa en precio y cantidad antes de decidir: si subió la tarifa se ajusta el pronóstico; si subió el consumo se corrige la op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7-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en lo que importa: una línea sin reglas no es un fondo, es un hueco con permiso. El fondo profesional define para qué existe (fallas técnicas no programadas, ajustes legales, emergencias de temporada), quién lo autoriza y con qué registro, y se revisa su ritmo mensual: si en mayo ya va gastado el 60 %, no es mala suerte — es que lo que se llamó «imprevisto» era correctivo diferido que debía estar en su propia partida. La pregunta incómoda que el fondo obliga a hacer cada trimestre: ¿qué se repite tanto que ya no es imprevi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ondo de imprevistos vive con reglas de uso y revisión periódica; lo que se repite debe migrar a su partida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7-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istórico · base · metro cuad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Histórico donde el dato manda (nómina, contratos), base cero donde la memoria miente (correctivo, energía), y costo por metro cuadrado como el resumen que permite comparar, defender el cobro y dimensionar vac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Histórico más base cero por partida, con el costo por metro cuadrado rentable como métrica síntesis d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7-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Nómina del personal operativo con prestaciones → Fijo (se proye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onsumo de energía en meses de calor extremo → Variable (se vigi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óliza de seguros del edificio → Fijo (se proye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Reparaciones correctivas no programadas → Variable (se vigi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ontrato de limpieza con incremento anual pactado → Fijo (se proye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onsumo de agua de sanitarios y áreas comunes → Variable (se vigi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fijos se proyectan con contrato e histórico; las variables exigen vigilancia mensual porque son las que crecen so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7-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gistrar los reales del mes en la misma estructura de partidas del presupuesto, sin inventos de última hora. → Comparar real contra presupuestado del mes y acumulado del año, no solo el total. → Desglosar las desviaciones mayores al umbral en causa: precio, cantidad o evento único. → Decidir la acción por causa: corregir operación, ajustar pronóstico o escalar a dirección. → Documentar la desviación, la causa y la acción en el informe mensual — el mismo documento que verá la di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ntrol existe cuando cada paso alimenta al siguiente: registrar en la estructura correcta permite comparar, comparar permite desglosar causas, y solo con causa identificada hay acción válida y documento defendible ante di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istrar, comparar, desglosar la causa, actuar y documentar: el ciclo mensual que mantiene vivo 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7-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Ordenar la secuencia»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2. «En energía promedié los 12 recibos del año anterior sin ajustar tarif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ínea 1 (índice 0): nómina sin prestaciones patronales, aguinaldo y prima vacacional subestima el mayor fijo del edificio en un porcentaje que duele. Línea 2 (índice 1): promedio sin ajuste de tarifa ni estacionalidad — la energía no es plana y su precio se mueve. Línea 3 (índice 2): correctivo en cero es un presupuesto que se niega a sí mismo: un edificio de años SIEMPRE tiene correctivos, y su ausencia no es buen augurio sino partida huérfana. Las líneas 4 y 5 sí son método correcto: póliza vigente con fecha y plan anual como base de la preven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ómina sin prestaciones, energía sin ajuste de tarifa y correctivo en cero son los tres errores que revientan un presupuesto an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7-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arma: histórico, base cero y el colchón honesto»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7-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guntas clave del tema»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debes poder hacer»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4976" r:id="rId1"/>
    <p:sldLayoutId id="2481904977" r:id="rId2"/>
    <p:sldLayoutId id="2481904978" r:id="rId3"/>
    <p:sldLayoutId id="248190497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94655ec4e219950e86125b26067144b57ae83940921c1961.jpg"/>
  <Relationship Id="rId3" Type="http://schemas.openxmlformats.org/officeDocument/2006/relationships/hyperlink" Target="https://negocios.lumbre.lat/object/ofr-r07-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1" TargetMode="External"/>
  <Relationship Id="rId3" Type="http://schemas.openxmlformats.org/officeDocument/2006/relationships/hyperlink" Target="https://negocios.lumbre.lat/object/ofr-r07-oa01" TargetMode="External"/>
  <Relationship Id="rId4" Type="http://schemas.openxmlformats.org/officeDocument/2006/relationships/hyperlink" Target="https://negocios.lumbre.lat/object/ofr-r07-oa01"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T3jCJODvdjE2.jpg"/>
  <Relationship Id="rId3" Type="http://schemas.openxmlformats.org/officeDocument/2006/relationships/hyperlink" Target="https://negocios.lumbre.lat/object/ofr-r07-oa01" TargetMode="External"/>
  <Relationship Id="rId4" Type="http://schemas.openxmlformats.org/officeDocument/2006/relationships/hyperlink" Target="https://www.youtube.com/watch?v=T3jCJODvdjE" TargetMode="External"/>
  <Relationship Id="rId5" Type="http://schemas.openxmlformats.org/officeDocument/2006/relationships/hyperlink" Target="https://www.youtube.com/watch?v=T3jCJODvdjE" TargetMode="External"/>
  <Relationship Id="rId6"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Jca32vGcq-48.jpg"/>
  <Relationship Id="rId3" Type="http://schemas.openxmlformats.org/officeDocument/2006/relationships/hyperlink" Target="https://negocios.lumbre.lat/object/ofr-r07-oa01" TargetMode="External"/>
  <Relationship Id="rId4" Type="http://schemas.openxmlformats.org/officeDocument/2006/relationships/hyperlink" Target="https://www.youtube.com/watch?v=Jca32vGcq-4" TargetMode="External"/>
  <Relationship Id="rId5" Type="http://schemas.openxmlformats.org/officeDocument/2006/relationships/hyperlink" Target="https://www.youtube.com/watch?v=Jca32vGcq-4" TargetMode="External"/>
  <Relationship Id="rId6"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1"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1"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1"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1"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1"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1" TargetMode="External"/>
  <Relationship Id="rId3" Type="http://schemas.openxmlformats.org/officeDocument/2006/relationships/notesSlide" Target="../notesSlides/notesSlide3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495800"/>
          <a:chOff x="514350" y="990600"/>
          <a:chExt cx="8534400" cy="44958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esupues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oper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ón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al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d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es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3581400"/>
            <a:ext cx="4476750" cy="914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aborar el presupuesto anual de operación del edificio, separar fijos y variables y controlar desviaciones.]]></a:t>
            </a:r>
          </a:p>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ofr-r07-oa01"/>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562100"/>
            <a:ext cx="3105150" cy="18669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1"/>
              </a:rPr>
              <a:t><![CDATA[El presupuesto de operación: de dónde sale cada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3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borar el presupuesto anual de operación del edificio, separar fijos y variables y controlar desviaciones.]]></a:t>
            </a:r>
          </a:p>
        </p:txBody>
      </p:sp>
      <p:sp>
        <p:nvSpPr>
          <p:cNvPr id="9"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5908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se arma el presupuesto anual de operación de un edificio de oficinas: partidas reales, separación entre gastos fijos y variables, cálculo del costo por metro cuadrado rentable y el control mensual de desviaciones antes de que se vuelvan hoyo.]]></a:t>
            </a:r>
          </a:p>
        </p:txBody>
      </p:sp>
      <p:sp>
        <p:nvSpPr>
          <p:cNvPr id="11"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1"/>
              </a:rPr>
              <a:t><![CDATA[El presupuesto de operación: de dónde sale cada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37]]></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esupuesto · gastos · desviación · costo por m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esupuesto no es una adivinanza con fecha: es el plano del añ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1"/>
              </a:rPr>
              <a:t><![CDATA[El presupuesto de operación: de dónde sale cada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3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presupuesto bien armado no adivina el futuro: decide por adelantado cuánto vale cada hábito del edificio y dónde está la línea de alarma.]]></a:t>
            </a:r>
          </a:p>
        </p:txBody>
      </p:sp>
      <p:sp>
        <p:nvSpPr>
          <p:cNvPr id="9" name=""/>
          <p:cNvSpPr txBox="1"/>
          <p:nvPr/>
        </p:nvSpPr>
        <p:spPr>
          <a:xfrm>
            <a:off x="514350" y="3067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over.webp.]]></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esupuesto no es una adivinanza con fecha: es el plano del añ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ofr-r07-oa01"/>
              </a:rPr>
              <a:t><![CDATA[El presupuesto de operación: de dónde sale cada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37]]></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Que es un PRESUPUESTO y cómo hacer uno | Todo lo que debes saber]]></a:t>
            </a:r>
          </a:p>
        </p:txBody>
      </p:sp>
      <p:sp>
        <p:nvSpPr>
          <p:cNvPr id="10" name=""/>
          <p:cNvSpPr txBox="1"/>
          <p:nvPr/>
        </p:nvSpPr>
        <p:spPr>
          <a:xfrm>
            <a:off x="4362450" y="2771775"/>
            <a:ext cx="42672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externo de apoyo (Contador Contado en YouTube): qué es un presupuesto y cómo se arma uno que sí se use — la base antes de tocar números de edificio.]]></a:t>
            </a:r>
          </a:p>
        </p:txBody>
      </p:sp>
      <p:sp>
        <p:nvSpPr>
          <p:cNvPr id="11" name=""/>
          <p:cNvSpPr txBox="1"/>
          <p:nvPr/>
        </p:nvSpPr>
        <p:spPr>
          <a:xfrm>
            <a:off x="4362450" y="451485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esupuesto no es una adivinanza con fecha: es el plano del añ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1"/>
              </a:rPr>
              <a:t><![CDATA[El presupuesto de operación: de dónde sale cada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3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octubre, el dueño llamó a Marisol con una sola pregunta: «¿por qué gastamos 700 mil más de lo que aprobé en marzo?». Tenía razón: en febrero alguien aprobó el «presupuesto» con un número redondo y una línea de «imprevistos». Nueve meses después, esa línea estaba agotada desde mayo, la luz subió con la ola de calor y el presupuesto no tenía partida para es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esupuesto no es una adivinanza con fecha: es el plano del añ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1"/>
              </a:rPr>
              <a:t><![CDATA[El presupuesto de operación: de dónde sale cada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3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esupuesto de operación no se arma al revés (sumar un número y repartirlo); se arma por ]]></a:t>
            </a:r>
            <a:r>
              <a:rPr lang="en-US" b="1" strike="noStrike" sz="2100" spc="0" u="none" cap="none">
                <a:solidFill>
                  <a:srgbClr val="1B2438">
                    <a:alpha val="100000"/>
                  </a:srgbClr>
                </a:solidFill>
                <a:latin typeface="Calibri"/>
              </a:rPr>
              <a:t><![CDATA[partidas que tienen dueño]]></a:t>
            </a:r>
            <a:r>
              <a:rPr lang="en-US" strike="noStrike" sz="2100" spc="0" u="none" cap="none">
                <a:solidFill>
                  <a:srgbClr val="1B2438">
                    <a:alpha val="100000"/>
                  </a:srgbClr>
                </a:solidFill>
                <a:latin typeface="Calibri"/>
              </a:rPr>
              <a:t><![CDATA[: personal, servicios generales (luz, agua, gas), limpieza, seguridad, mantenimiento preventivo y correctivo, administrativos y seguros. Cada partida sale de datos: recibos reales del año anterior, contratos vigentes y el plan anual de mantenimient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esupuesto no es una adivinanza con fecha: es el plano del añ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1"/>
              </a:rPr>
              <a:t><![CDATA[El presupuesto de operación: de dónde sale cada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3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stinción que manda todo el año: ]]></a:t>
            </a:r>
            <a:r>
              <a:rPr lang="en-US" b="1" strike="noStrike" sz="2100" spc="0" u="none" cap="none">
                <a:solidFill>
                  <a:srgbClr val="1B2438">
                    <a:alpha val="100000"/>
                  </a:srgbClr>
                </a:solidFill>
                <a:latin typeface="Calibri"/>
              </a:rPr>
              <a:t><![CDATA[fijos]]></a:t>
            </a:r>
            <a:r>
              <a:rPr lang="en-US" strike="noStrike" sz="2100" spc="0" u="none" cap="none">
                <a:solidFill>
                  <a:srgbClr val="1B2438">
                    <a:alpha val="100000"/>
                  </a:srgbClr>
                </a:solidFill>
                <a:latin typeface="Calibri"/>
              </a:rPr>
              <a:t><![CDATA[ (nómina, seguros, contratos) apenas se mueven; ]]></a:t>
            </a:r>
            <a:r>
              <a:rPr lang="en-US" b="1" strike="noStrike" sz="2100" spc="0" u="none" cap="none">
                <a:solidFill>
                  <a:srgbClr val="1B2438">
                    <a:alpha val="100000"/>
                  </a:srgbClr>
                </a:solidFill>
                <a:latin typeface="Calibri"/>
              </a:rPr>
              <a:t><![CDATA[variables]]></a:t>
            </a:r>
            <a:r>
              <a:rPr lang="en-US" strike="noStrike" sz="2100" spc="0" u="none" cap="none">
                <a:solidFill>
                  <a:srgbClr val="1B2438">
                    <a:alpha val="100000"/>
                  </a:srgbClr>
                </a:solidFill>
                <a:latin typeface="Calibri"/>
              </a:rPr>
              <a:t><![CDATA[ (energía, correctivos, consumo de agua) son los que crecen solos si nadie los vigila. Y el número que lo resume todo: ]]></a:t>
            </a:r>
            <a:r>
              <a:rPr lang="en-US" b="1" strike="noStrike" sz="2100" spc="0" u="none" cap="none">
                <a:solidFill>
                  <a:srgbClr val="1B2438">
                    <a:alpha val="100000"/>
                  </a:srgbClr>
                </a:solidFill>
                <a:latin typeface="Calibri"/>
              </a:rPr>
              <a:t><![CDATA[costo de operación por metro cuadrado rentable]]></a:t>
            </a:r>
            <a:r>
              <a:rPr lang="en-US" strike="noStrike" sz="2100" spc="0" u="none" cap="none">
                <a:solidFill>
                  <a:srgbClr val="1B2438">
                    <a:alpha val="100000"/>
                  </a:srgbClr>
                </a:solidFill>
                <a:latin typeface="Calibri"/>
              </a:rPr>
              <a:t><![CDATA[ — el que permite comparar edificios, defender el mantenimiento ante inquilinos y saber si una vacante duele más que la ot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esupuesto no es una adivinanza con fecha: es el plano del añ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1"/>
              </a:rPr>
              <a:t><![CDATA[El presupuesto de operación: de dónde sale cada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37]]></a:t>
            </a:r>
          </a:p>
        </p:txBody>
      </p:sp>
      <p:sp>
        <p:nvSpPr>
          <p:cNvPr id="7" name="" descr=""/>
          <p:cNvSpPr/>
          <p:nvPr/>
        </p:nvSpPr>
        <p:spPr>
          <a:xfrm>
            <a:off x="514350" y="2533650"/>
            <a:ext cx="8115300" cy="20955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533650"/>
            <a:ext cx="38100" cy="20955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objeto te da la arquitectura del presupuesto anual, cómo calcularlo con cabeza (base cero para lo dudoso, histórico para lo cierto) y el control mensual de desviaciones: la partida que se sale 10-15 % de su ritmo no es un susto, es una alerta con fecha.]]></a:t>
            </a:r>
          </a:p>
        </p:txBody>
      </p:sp>
      <p:sp>
        <p:nvSpPr>
          <p:cNvPr id="10" name=""/>
          <p:cNvSpPr txBox="1"/>
          <p:nvPr/>
        </p:nvSpPr>
        <p:spPr>
          <a:xfrm>
            <a:off x="685800" y="26098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aprender]]></a:t>
            </a:r>
          </a:p>
        </p:txBody>
      </p:sp>
      <p:sp>
        <p:nvSpPr>
          <p:cNvPr id="11" name=""/>
          <p:cNvSpPr txBox="1"/>
          <p:nvPr/>
        </p:nvSpPr>
        <p:spPr>
          <a:xfrm>
            <a:off x="685800" y="3019425"/>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terminar este objeto puedes: enlistar las partidas reales del presupuesto de operación de un edificio, separar gastos fijos de variables y saber quién los controla, calcular el costo de operación por metro cuadrado rentable, y montar el control mensual de desviaciones con umbrales de aler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anatomía del presupuesto: partidas con dueñ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1"/>
              </a:rPr>
              <a:t><![CDATA[El presupuesto de operación: de dónde sale cada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3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partida con un responsable claro: el presupuesto que «es de la administradora» en la práctica no es de nadi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1"/>
              </a:rPr>
              <a:t><![CDATA[El presupuesto de operación: de dónde sale cada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37]]></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2000250"/>
                <a:gridCol w="2181225"/>
                <a:gridCol w="19335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ti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ija o vari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 el núme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típ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sonal opera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ómina real con prestaciones e incrementos contractuales del 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lvidar aguinaldos, prima vacacional e impuestos patron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1"/>
              </a:rPr>
              <a:t><![CDATA[El presupuesto de operación: de dónde sale cada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37]]></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2000250"/>
                <a:gridCol w="2181225"/>
                <a:gridCol w="19335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ti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ija o vari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 el núme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típ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rvicios generales (luz, agua, g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ri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stórico de recibos del año anterior ajustado por tarifa y ocup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piar el promedio sin considerar la temporada de ca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1"/>
              </a:rPr>
              <a:t><![CDATA[El presupuesto de operación: de dónde sale cada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37]]></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2000250"/>
                <a:gridCol w="2000250"/>
                <a:gridCol w="2181225"/>
                <a:gridCol w="19335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ti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ija o vari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 el núme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típ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eza y segu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rato vigente con su programa de incremento an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sumir que el contrato se renueva al mismo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1"/>
              </a:rPr>
              <a:t><![CDATA[El presupuesto de operación: de dónde sale cada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37]]></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2000250"/>
                <a:gridCol w="2181225"/>
                <a:gridCol w="19335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ti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ija o vari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 el núme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típ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tenimiento preven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n anual: pólizas, visitas programadas, refacciones comu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gar «según se ofrezca» y llamarlo vari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1"/>
              </a:rPr>
              <a:t><![CDATA[El presupuesto de operación: de dónde sale cada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37]]></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000250"/>
                <a:gridCol w="2000250"/>
                <a:gridCol w="2181225"/>
                <a:gridCol w="19335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ti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ija o vari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 el núme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típic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tenimiento correc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ri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stórico de fallas del edificio más un colchón hon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nerle cero porque «el año pasado no pasó n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ministrativo y segu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ólizas vigentes, licencias de software, papelería, cuo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presupuestar la renovación del dictamen o licencia an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219700"/>
          <a:chOff x="514350" y="247650"/>
          <a:chExt cx="8629650" cy="5219700"/>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anatomía del presupuesto: partidas con dueñ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ofr-r07-oa01"/>
              </a:rPr>
              <a:t><![CDATA[El presupuesto de operación: de dónde sale cada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37]]></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695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PRESUPUESTO PASO A PASO | Guía para principiantes | Presupuesto de base cero]]></a:t>
            </a:r>
          </a:p>
        </p:txBody>
      </p:sp>
      <p:sp>
        <p:nvSpPr>
          <p:cNvPr id="10" name=""/>
          <p:cNvSpPr txBox="1"/>
          <p:nvPr/>
        </p:nvSpPr>
        <p:spPr>
          <a:xfrm>
            <a:off x="4362450" y="3181350"/>
            <a:ext cx="42672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externo de apoyo (La Estética de Ahorrar en YouTube): presupuesto de base cero paso a paso — justo el método para las partidas heredadas que nadie revisa.]]></a:t>
            </a:r>
          </a:p>
        </p:txBody>
      </p:sp>
      <p:sp>
        <p:nvSpPr>
          <p:cNvPr id="11" name=""/>
          <p:cNvSpPr txBox="1"/>
          <p:nvPr/>
        </p:nvSpPr>
        <p:spPr>
          <a:xfrm>
            <a:off x="4362450" y="492442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arma: histórico, base cero y el colchón hones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1"/>
              </a:rPr>
              <a:t><![CDATA[El presupuesto de operación: de dónde sale cada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37]]></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Histórico para lo cierto:]]></a:t>
            </a:r>
            <a:r>
              <a:rPr lang="en-US" strike="noStrike" sz="2100" spc="0" u="none" cap="none">
                <a:solidFill>
                  <a:srgbClr val="1B2438">
                    <a:alpha val="100000"/>
                  </a:srgbClr>
                </a:solidFill>
                <a:latin typeface="Calibri"/>
              </a:rPr>
              <a:t><![CDATA[ las partidas que ocurren sí o sí (nómina, contratos, seguros) se proyectan con su incremento contractual o inflacionario conocido; aquí «parecido al año pasado» es método válido.]]></a:t>
            </a:r>
          </a:p>
        </p:txBody>
      </p:sp>
      <p:sp>
        <p:nvSpPr>
          <p:cNvPr id="9" name=""/>
          <p:cNvSpPr txBox="1"/>
          <p:nvPr/>
        </p:nvSpPr>
        <p:spPr>
          <a:xfrm>
            <a:off x="514350" y="26003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6003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Base cero para lo dudoso:]]></a:t>
            </a:r>
            <a:r>
              <a:rPr lang="en-US" strike="noStrike" sz="2100" spc="0" u="none" cap="none">
                <a:solidFill>
                  <a:srgbClr val="1B2438">
                    <a:alpha val="100000"/>
                  </a:srgbClr>
                </a:solidFill>
                <a:latin typeface="Calibri"/>
              </a:rPr>
              <a:t><![CDATA[ las variables (correctivo, energía, consumibles) se reconstruyen desde cero: ¿qué fallas sabemos que vienen?, ¿qué tarifa se ajusta?, ¿cuántos equipos nuevos entraron al edificio? — cada peso se gana el derecho de estar en la partid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arma: histórico, base cero y el colchón hones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1"/>
              </a:rPr>
              <a:t><![CDATA[El presupuesto de operación: de dónde sale cada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37]]></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mprevistos con cara y nombre:]]></a:t>
            </a:r>
            <a:r>
              <a:rPr lang="en-US" strike="noStrike" sz="2100" spc="0" u="none" cap="none">
                <a:solidFill>
                  <a:srgbClr val="1B2438">
                    <a:alpha val="100000"/>
                  </a:srgbClr>
                </a:solidFill>
                <a:latin typeface="Calibri"/>
              </a:rPr>
              <a:t><![CDATA[ en lugar de una línea mágica del 5 %, un fondo definido (técnico, legal, temporada) con regla de uso explícita: quién autoriza y hasta cuánto sin pedir permis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lendario mensual, no anual:]]></a:t>
            </a:r>
            <a:r>
              <a:rPr lang="en-US" strike="noStrike" sz="2100" spc="0" u="none" cap="none">
                <a:solidFill>
                  <a:srgbClr val="1B2438">
                    <a:alpha val="100000"/>
                  </a:srgbClr>
                </a:solidFill>
                <a:latin typeface="Calibri"/>
              </a:rPr>
              <a:t><![CDATA[ el presupuesto se reparte por meses con su estacionalidad (enero con aguinaldos devengados, julio con pico de aire, diciembre con cierre) — si no, en mayo ya «iban bien» y en diciembre ya no alcanzó.]]></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1"/>
              </a:rPr>
              <a:t><![CDATA[El presupuesto de operación: de dónde sale cada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3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ómo se arma: histórico, base cero y el colchón honesto]]></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edificio tiene 3,200 m² de área rentable y su presupuesto anual de operación es de 3 840,000 pesos. ¿Cuál es el costo de operación por metro cuadrado al mes, en pesos? (Divide el costo anual entre 12 meses y entre los metros rentables.)]]></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pesos por m² al mes): ________________]]></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1"/>
              </a:rPr>
              <a:t><![CDATA[El presupuesto de operación: de dónde sale cada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3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ómo se arma: histórico, base cero y el colchón hones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 agosto, la partida de energía va 18 % arriba del presupuesto por la ola de calor. ¿Cuál es la lectura profesional?]]></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 culpa del presupuesto mal hecho; basta recortar otras partidas para tapar el hueco sin explicar nada]]></a:t>
            </a:r>
          </a:p>
        </p:txBody>
      </p:sp>
      <p:sp>
        <p:nvSpPr>
          <p:cNvPr id="10" name=""/>
          <p:cNvSpPr txBox="1"/>
          <p:nvPr/>
        </p:nvSpPr>
        <p:spPr>
          <a:xfrm>
            <a:off x="666750" y="3009900"/>
            <a:ext cx="79629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ar si la desviación es de tarifa o consumo: si la tarifa subió, se ajusta el pronóstico del resto del año y se informa; si es consumo, hay falla (clima sin mantenimiento, horarios, sensores) y se corrige — en ambos casos la desviación se registra con causa y acció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1"/>
              </a:rPr>
              <a:t><![CDATA[El presupuesto de operación: de dónde sale cada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37]]></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jar correr: en septiembre baja el calor y el año cuadra solo]]></a:t>
            </a:r>
          </a:p>
        </p:txBody>
      </p:sp>
      <p:sp>
        <p:nvSpPr>
          <p:cNvPr id="8" name=""/>
          <p:cNvSpPr txBox="1"/>
          <p:nvPr/>
        </p:nvSpPr>
        <p:spPr>
          <a:xfrm>
            <a:off x="666750" y="1600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prar un generador para no depender de la red eléctric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1"/>
              </a:rPr>
              <a:t><![CDATA[El presupuesto de operación: de dónde sale cada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3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ómo se arma: histórico, base cero y el colchón hones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fondo de imprevistos bien armado es simplemente una línea final con 5 % del total, para usarlo cuando algo se salg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1"/>
              </a:rPr>
              <a:t><![CDATA[El presupuesto de operación: de dónde sale cada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3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ómo se arma: histórico, base cero y el colchón honesto]]></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s partidas ciertas se proyectan con el ___ del año anterior; las dudosas se arman en ___ cero; y el número que compara edificios es el costo de operación por ___ rentab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1"/>
              </a:rPr>
              <a:t><![CDATA[El presupuesto de operación: de dónde sale cada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3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ómo se arma: histórico, base cero y el colchón hones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gasto del edificio según el control que permite en el presupuest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ijo (se proyect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ariable (se vigil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Nómina del personal operativo con prestaciones]]></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nsumo de energía en meses de calor extremo]]></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óliza de seguros del edifici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1"/>
              </a:rPr>
              <a:t><![CDATA[El presupuesto de operación: de dónde sale cada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3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paraciones correctivas no programada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ntrato de limpieza con incremento anual pactad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onsumo de agua de sanitarios y áreas comunes]]></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1"/>
              </a:rPr>
              <a:t><![CDATA[El presupuesto de operación: de dónde sale cada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3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ómo se arma: histórico, base cero y el colchón honest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ciclo mensual de control presupuestal.]]></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parar real contra presupuestado del mes y acumulado del año, no solo el total.]]></a:t>
            </a:r>
          </a:p>
        </p:txBody>
      </p:sp>
      <p:sp>
        <p:nvSpPr>
          <p:cNvPr id="10" name=""/>
          <p:cNvSpPr txBox="1"/>
          <p:nvPr/>
        </p:nvSpPr>
        <p:spPr>
          <a:xfrm>
            <a:off x="628650" y="26670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sglosar las desviaciones mayores al umbral en causa: precio, cantidad o evento único.]]></a:t>
            </a:r>
          </a:p>
        </p:txBody>
      </p:sp>
      <p:sp>
        <p:nvSpPr>
          <p:cNvPr id="11" name=""/>
          <p:cNvSpPr txBox="1"/>
          <p:nvPr/>
        </p:nvSpPr>
        <p:spPr>
          <a:xfrm>
            <a:off x="628650" y="33432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cidir la acción por causa: corregir operación, ajustar pronóstico o escalar a direcció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1"/>
              </a:rPr>
              <a:t><![CDATA[El presupuesto de operación: de dónde sale cada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3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ocumentar la desviación, la causa y la acción en el informe mensual — el mismo documento que verá la dirección.]]></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gistrar los reales del mes en la misma estructura de partidas del presupuesto, sin inventos de última hor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1"/>
              </a:rPr>
              <a:t><![CDATA[El presupuesto de operación: de dónde sale cada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3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ómo se arma: histórico, base cero y el colchón hones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auxiliar presentó su primer presupuesto anual. Marca las líneas con problema serio.]]></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1. «Puse la nómina del año pasado multiplicada por 12, sin prestacione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2. «En energía promedié los 12 recibos del año anterior sin ajustar tarif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3. «Dejé correctivo en cero porque el año pasado no hubo fallas grand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1"/>
              </a:rPr>
              <a:t><![CDATA[El presupuesto de operación: de dónde sale cada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3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4. «Los seguros van con su póliza vigente y fecha de renovación.»]]></a:t>
            </a:r>
          </a:p>
        </p:txBody>
      </p:sp>
      <p:sp>
        <p:nvSpPr>
          <p:cNvPr id="8" name=""/>
          <p:cNvSpPr txBox="1"/>
          <p:nvPr/>
        </p:nvSpPr>
        <p:spPr>
          <a:xfrm>
            <a:off x="628650" y="15811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5. «Le pedí al jefe de mantenimiento su plan anual para la partida preventiv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arma: histórico, base cero y el colchón hones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1"/>
              </a:rPr>
              <a:t><![CDATA[El presupuesto de operación: de dónde sale cada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37]]></a:t>
            </a:r>
          </a:p>
        </p:txBody>
      </p:sp>
      <p:sp>
        <p:nvSpPr>
          <p:cNvPr id="7" name="" descr=""/>
          <p:cNvSpPr/>
          <p:nvPr/>
        </p:nvSpPr>
        <p:spPr>
          <a:xfrm>
            <a:off x="514350" y="1219200"/>
            <a:ext cx="8115300" cy="26765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de los 100 pesos]]></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ndo algo se salga del presupuesto, la conversación con el dueño cambia si llevas el número traducido: no «la luz subió 40 mil», sino «el costo por metro cuadrado pasó de 100 a 107 pesos por el pico de calor, y con estos dos ajustes (horarios de clima y sensor en pasillo) regresamos a 102». Los dueños no administran desviaciones: administran el costo por metro y la alarma con fech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arma: histórico, base cero y el colchón hones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1"/>
              </a:rPr>
              <a:t><![CDATA[El presupuesto de operación: de dónde sale cada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37]]></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te curso no da asesoría legal ni fiscal]]></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urso enseña la práctica del mercado mexicano y cita leyes y reglas generales. Cada contrato, tema fiscal o conflicto concreto se decide con la legislación de tu estado y con profesionales (abogado y contador). La regla de oro de la administradora profesional: documentar, verificar y saber a quién llamar a tiemp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1"/>
              </a:rPr>
              <a:t><![CDATA[El presupuesto de operación: de dónde sale cada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3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supuesto se arma por partidas con dueño: histórico para lo cierto, base cero para lo dudoso, fondo con reglas para lo imprevist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jos se proyectan con contrato; variables se vigilan cada mes porque son las que crecen solas.]]></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sto de operación por m² rentable compara edificios, defiende el cobro y dimensiona el dolor de una vacante.]]></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 desviación mayor al umbral se desglosa en causa (precio o cantidad) antes de decidir la acció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1"/>
              </a:rPr>
              <a:t><![CDATA[El presupuesto de operación: de dónde sale cada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3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partida del presupuesto tiene responsable y datos reales detrá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l es hoy nuestro costo de operación por metro cuadrado y contra qué edificio lo comparamo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e está repitiendo en imprevistos que ya merece su propia partid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desviaciones del trimestre tienen causa identificada y acción registrad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1"/>
              </a:rPr>
              <a:t><![CDATA[El presupuesto de operación: de dónde sale cada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3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supuesto está en calendario mensual con la estacionalidad del edifici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1"/>
              </a:rPr>
              <a:t><![CDATA[El presupuesto de operación: de dónde sale cada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3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rmar el presupuesto anual del edificio partida por partida con su métod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r y usar el costo de operación por metro cuadrado rentabl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rolar las desviaciones mensuales con causa, acción y registr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1"/>
              </a:rPr>
              <a:t><![CDATA[El presupuesto de operación: de dónde sale cada pe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3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 pas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El presupuesto solo sirve si alguien lo lee: en el siguiente objeto, el informe mensual que la dirección lee en tres minutos — resumen ejecutivo, semáforos y peticiones de decis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2026-10-25T00:38:23Z</dcterms:created>
  <dcterms:modified xsi:type="dcterms:W3CDTF">2026-10-25T00:38:23Z</dcterms:modified>
  <dc:title>El presupuesto de operación: de dónde sale cada peso</dc:title>
  <dc:description>Presentación editable del OA «El presupuesto de operación: de dónde sale cada peso». Enlace: https://negocios.lumbre.lat/object/ofr-r07-oa01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