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6-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6-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ofr-r06-oa04]]></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WsASuiMaAg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barato que se contrata dos veces: la licitación sin método» (2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barato que se contrata dos veces: la licitación sin método» (3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barato que se contrata dos veces: la licitación sin método» (4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icitación en tres movimientos»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icitación en tres movimientos»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zXMPp8FDZv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6-oa04]]></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6-oa04]]></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pervisión y recepción: donde el trabajo se vuelve pagable»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mparar en matriz y proponer la B mostrando el costo-real de A (desmonte y acabados se convertirán en extra sin tope) y el riesgo de C (plazo doble sin garantía escrita); si la matriz obliga a A, condicionarla a precio alzado con exclusiones incluidas antes de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mparación honesta traduce las exclusiones a dinero: A a precio abierto por los dos rubros que omiten probablemente rebase a B una vez en obra; C con garantía verbal y plazo doble es el peor riesgo oculto. La administradora presenta la matriz con el costo real de cada una y recomienda con argumentos; si la propiedad insiste en A, la única defensa es cerrar ANTES de firmar un precio alzado que incluya las exclusiones. «Se ve luego» (A) es el camino al extra sin tope; aceptar la C sin resguardos es regalar control; y la cuarta propuesta urgente (D) es la licitación como lot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propuestas se comparan en su costo total con exclusiones valorizadas, plazo cierto y garantía escrita; el precio facial es solo una columna más de la matri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l anticipo alto transfiere todo el riesgo al edificio — si el contratista desaparece, se retrasa o «necesita otro material más», ya tiene el dinero y no hay palanca. El mercado profesional maneja 30 % como tope típico de anticipo contra factura o pagaré de anticipo, pagos por avance verificado en bitácora, y retención final al resolver el punch list. Que «es conocido del dueño» agrava el problema: mezcla la relación personal con la evidencia contractual, y cuando algo falla, el edificio pierde el trabajo y el ami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pagos debe seguir el avance: anticipo acotado, pagos por cumplimiento verificado y retención final contra punch list resue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lcance · 30 · pen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squeleto del método: alcance común (hace comparables las ofertas), anticipo acotado (conserva la palanca) y retención contra pendientes (asegura el cierre). Los tres se firman antes de que nadie suba a un andam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lcance único, anticipo limitado y pago final retenido contra pendientes son los tres controles mínimos de una contratación de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Visita conjunta al sitio con las mismas respuestas para todos los participantes → Lici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Bitácora diaria con fotos de lo ejecutado y hallazgos del sustrato → Ejecución y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Matriz comparativa de precio, exclusiones, plazo y garantía → Lici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Orden firmada de cualquier extra antes de ejecutarlo → Ejecución y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lazo de 5-7 días reales para entregar propuestas → Lici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xpediente final: facturas, garantía, fichas técnicas y fotos de cierre → Ejecución y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icitación prepara decisiones comparables; la ejecución y el cierre convierten la decisión en trabajo pagado con evidencia — cada documento vive en una f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dactar el alcance técnico con especificación, cantidades, exclusiones, condiciones y plazo. → Invitar cuando menos tres proveedores y hacer la visita conjunta con mismas respuestas y plazo de entrega. → Leer las propuestas en la matriz: precio, exclusiones valorizadas, plazo, equipo, referencias y garantía. → Formalizar contrato con alcance anexo, pagos por avance, penalidad, seguros y retención final. → Supervisar con bitácora, autorizar extras por escrito y firmar recepción con punch list y expediente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ada paso es la defensa del siguiente: sin alcance la comparación es opinión, sin comparación el contrato firma a ciegas, sin contrato la supervisión no tiene qué hacer cumplir, y sin recepción no hay cierre docum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iclo de contratación profesional: alcance, invitados en igualdad, matriz de comparación, contrato con dientes y recepción con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Ordenar la secuencia»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2. La propuesta ganadora se eligió «porque el técnico del edificio dice que ese es buenísimo» aunque traía tres exclusiones sin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ínea 2 (índice 1): la recomendación del técnico pesa (y debe consultarse), pero no sustituye la matriz: elegir por simpatía técnica con exclusiones sin precio es abrir la llave del extra. Línea 5 (índice 4): el extra verbal frena al instalador un día y desordena el presupuesto todo el mes — la orden firmada con precio y días ANTES de ejecutar es la que hace pagable el cambio. Las líneas 1, 3 y 4 son la licitación bien conducida: alcance común, anticipo acotado y garantía con re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cidir fuera de la matriz y autorizar extras de palabra son las dos fugas que vacían el método de contratación desde aden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pervisión y recepción: donde el trabajo se vuelve pagable»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6-oa0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s clave del tema»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debes poder hacer»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0759" r:id="rId1"/>
    <p:sldLayoutId id="2481920760" r:id="rId2"/>
    <p:sldLayoutId id="2481920761" r:id="rId3"/>
    <p:sldLayoutId id="248192076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71391314b2e219f292c7ba958bb9f356c2533bf1aad50221.jpg"/>
  <Relationship Id="rId3" Type="http://schemas.openxmlformats.org/officeDocument/2006/relationships/hyperlink" Target="https://negocios.lumbre.lat/object/ofr-r06-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4" TargetMode="External"/>
  <Relationship Id="rId3" Type="http://schemas.openxmlformats.org/officeDocument/2006/relationships/hyperlink" Target="https://negocios.lumbre.lat/object/ofr-r06-oa04" TargetMode="External"/>
  <Relationship Id="rId4" Type="http://schemas.openxmlformats.org/officeDocument/2006/relationships/hyperlink" Target="https://negocios.lumbre.lat/object/ofr-r06-oa04"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WsASuiMaAgs2.jpg"/>
  <Relationship Id="rId3" Type="http://schemas.openxmlformats.org/officeDocument/2006/relationships/hyperlink" Target="https://negocios.lumbre.lat/object/ofr-r06-oa04" TargetMode="External"/>
  <Relationship Id="rId4" Type="http://schemas.openxmlformats.org/officeDocument/2006/relationships/hyperlink" Target="https://www.youtube.com/watch?v=WsASuiMaAgs" TargetMode="External"/>
  <Relationship Id="rId5" Type="http://schemas.openxmlformats.org/officeDocument/2006/relationships/hyperlink" Target="https://www.youtube.com/watch?v=WsASuiMaAgs" TargetMode="External"/>
  <Relationship Id="rId6"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4"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4"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4"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4"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4"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4"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4"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zXMPp8FDZv83.jpg"/>
  <Relationship Id="rId3" Type="http://schemas.openxmlformats.org/officeDocument/2006/relationships/hyperlink" Target="https://negocios.lumbre.lat/object/ofr-r06-oa04" TargetMode="External"/>
  <Relationship Id="rId4" Type="http://schemas.openxmlformats.org/officeDocument/2006/relationships/hyperlink" Target="https://www.youtube.com/watch?v=zXMPp8FDZv8" TargetMode="External"/>
  <Relationship Id="rId5" Type="http://schemas.openxmlformats.org/officeDocument/2006/relationships/hyperlink" Target="https://www.youtube.com/watch?v=zXMPp8FDZv8" TargetMode="External"/>
  <Relationship Id="rId6"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4"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4"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4"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4"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4"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4"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4"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4"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4"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4"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4"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4"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4"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4"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4"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4"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4"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4"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4"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4"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4"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4" TargetMode="External"/>
  <Relationship Id="rId3" Type="http://schemas.openxmlformats.org/officeDocument/2006/relationships/notesSlide" Target="../notesSlides/notesSlide3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ratist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icit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ápi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cep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br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6-oa04"/>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562100"/>
            <a:ext cx="3105150" cy="18669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atar servicios técnicos con método: alcance claro, al menos tres comparables, contrato, supervisión y recepción con evidencia.]]></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contratar los servicios del edificio sin que el precio decida todo: escribir un alcance que se pueda comparar, pedir tres propuestas equivalentes, contratar con condiciones de pago y garantía, supervisar la ejecución y recibir el trabajo con lista de cumplimient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ntratistas · licitación · supervisión · recep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barato que se contrata dos veces: la licitación sin méto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tratar con método no es pedir tres precios: es comparar tres propuestas que ofrecen lo mismo, en las mismas condiciones, y recibir lo contratado con evidencia.]]></a:t>
            </a:r>
          </a:p>
        </p:txBody>
      </p:sp>
      <p:sp>
        <p:nvSpPr>
          <p:cNvPr id="9" name=""/>
          <p:cNvSpPr txBox="1"/>
          <p:nvPr/>
        </p:nvSpPr>
        <p:spPr>
          <a:xfrm>
            <a:off x="514350" y="3067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webp.]]></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219700"/>
          <a:chOff x="514350" y="247650"/>
          <a:chExt cx="8629650" cy="521970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barato que se contrata dos veces: la licitación sin méto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36]]></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695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Qué Contratista de Obras elegir: ALBAÑIL o EMPRESAS CONSTRUCTORAS]]></a:t>
            </a:r>
          </a:p>
        </p:txBody>
      </p:sp>
      <p:sp>
        <p:nvSpPr>
          <p:cNvPr id="10" name=""/>
          <p:cNvSpPr txBox="1"/>
          <p:nvPr/>
        </p:nvSpPr>
        <p:spPr>
          <a:xfrm>
            <a:off x="4362450" y="3181350"/>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de apoyo (Arquitecto Marcelo Seia en YouTube): el dilema real de toda contratación — quién es el ejecutor adecuado para el tipo de trabajo.]]></a:t>
            </a:r>
          </a:p>
        </p:txBody>
      </p:sp>
      <p:sp>
        <p:nvSpPr>
          <p:cNvPr id="11" name=""/>
          <p:cNvSpPr txBox="1"/>
          <p:nvPr/>
        </p:nvSpPr>
        <p:spPr>
          <a:xfrm>
            <a:off x="4362450" y="49244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barato que se contrata dos veces: la licitación sin métod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mpermeabilización de la azotea se contrató «porque el de la tercera propuesta era 30 % más barato». Ocho meses después el lobby goteaba otra vez y la investigación del reclamo armó la película completa: la propuesta barata no incluía la retirada del material viejo (la causa real de la filtración), el «perímetro reforzado» era una línea en el papel, y el contrato no tenía garantía por escrito ni retención de pago. El mismo trabajo se rehizo, esta vez al dob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barato que se contrata dos veces: la licitación sin métod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bajo no fue el problema: fue comparar peras con manzanas. Tres propuestas solo son comparables cuando tienen el mismo ]]></a:t>
            </a:r>
            <a:r>
              <a:rPr lang="en-US" b="1" strike="noStrike" sz="2100" spc="0" u="none" cap="none">
                <a:solidFill>
                  <a:srgbClr val="1B2438">
                    <a:alpha val="100000"/>
                  </a:srgbClr>
                </a:solidFill>
                <a:latin typeface="Calibri"/>
              </a:rPr>
              <a:t><![CDATA[alcance escrito]]></a:t>
            </a:r>
            <a:r>
              <a:rPr lang="en-US" strike="noStrike" sz="2100" spc="0" u="none" cap="none">
                <a:solidFill>
                  <a:srgbClr val="1B2438">
                    <a:alpha val="100000"/>
                  </a:srgbClr>
                </a:solidFill>
                <a:latin typeface="Calibri"/>
              </a:rPr>
              <a:t><![CDATA[: qué se hace, con qué material y marca, dónde, en qué tiempo, qué se retira y qué se deja, qué incluye el precio y qué n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barato que se contrata dos veces: la licitación sin métod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objeto te da el método completo de contratación de servicios de edificio: del alcance a la recepción — licitación en tres movimientos, la matriz de comparación honesta, el contrato con dientes (garantía, pagos por avance, retenciones), la supervisión durante la ejecución, y la firma de recepción con lista de cumplimiento que cierra el trabajo sin fantasm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barato que se contrata dos veces: la licitación sin métod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6]]></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aprende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terminar este objeto puedes: redactar un alcance que hace comparables tres propuestas, construir la matriz de evaluación que no decide solo por precio, armar las cláusulas mínimas de un contrato de servicio, supervisar la ejecución con bitácora y evidencia, y firmar la recepción de obra con lista de cumplimien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citación en tres movimient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6]]></a:t>
            </a:r>
          </a:p>
        </p:txBody>
      </p:sp>
      <p:sp>
        <p:nvSpPr>
          <p:cNvPr id="7" name=""/>
          <p:cNvSpPr txBox="1"/>
          <p:nvPr/>
        </p:nvSpPr>
        <p:spPr>
          <a:xfrm>
            <a:off x="514350" y="1219200"/>
            <a:ext cx="24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cance escrito y único para todos:]]></a:t>
            </a:r>
            <a:r>
              <a:rPr lang="en-US" strike="noStrike" sz="2100" spc="0" u="none" cap="none">
                <a:solidFill>
                  <a:srgbClr val="1B2438">
                    <a:alpha val="100000"/>
                  </a:srgbClr>
                </a:solidFill>
                <a:latin typeface="Calibri"/>
              </a:rPr>
              <a:t><![CDATA[ una cuartilla técnica — qué se hace, especificación de material (marca/modelo o «equivalente aprobado por la administración»), metros o unidades, exclusiones explícitas, condiciones de trabajo (horarios, accesos, ruido), y plazo. Tres propuestas sobre el mismo papel son comparables; tres precios sin papel son tres religion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citación en tres movimient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6]]></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res invitados como mínimo, con visita:]]></a:t>
            </a:r>
            <a:r>
              <a:rPr lang="en-US" strike="noStrike" sz="2100" spc="0" u="none" cap="none">
                <a:solidFill>
                  <a:srgbClr val="1B2438">
                    <a:alpha val="100000"/>
                  </a:srgbClr>
                </a:solidFill>
                <a:latin typeface="Calibri"/>
              </a:rPr>
              <a:t><![CDATA[ se invita a cuando menos tres proveedores (dos nuevos y los que ya conocen el edificio ayudan), se hace una visita conjunta con las mismas respuestas a todos, y se da un plazo realista de 5-7 días para entregar. La visita nivelada mata la ventaja del «amigo del dueñ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citación en tres movimient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6]]></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aración por matriz, no por instinto:]]></a:t>
            </a:r>
            <a:r>
              <a:rPr lang="en-US" strike="noStrike" sz="2100" spc="0" u="none" cap="none">
                <a:solidFill>
                  <a:srgbClr val="1B2438">
                    <a:alpha val="100000"/>
                  </a:srgbClr>
                </a:solidFill>
                <a:latin typeface="Calibri"/>
              </a:rPr>
              <a:t><![CDATA[ cada propuesta se lee en las mismas columnas — precio, alcance cubierto (¿qué NO incluye?), plazo y cronograma, equipo y personal, referencias de trabajos similares, garantía ofrecida, y condiciones de pago. El más barato casi nunca gana cuando se leen las exclusio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citación en tres movimien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6]]></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Cómo hacer un Presupuesto de Obra | Ahorra dinero y problemas]]></a:t>
            </a:r>
          </a:p>
        </p:txBody>
      </p:sp>
      <p:sp>
        <p:nvSpPr>
          <p:cNvPr id="10" name=""/>
          <p:cNvSpPr txBox="1"/>
          <p:nvPr/>
        </p:nvSpPr>
        <p:spPr>
          <a:xfrm>
            <a:off x="4362450" y="2771775"/>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de apoyo (Arquitecto Marcelo Seia en YouTube): cómo se arma y se lee un presupuesto de obra para detectar lo que falta antes de contratar.]]></a:t>
            </a:r>
          </a:p>
        </p:txBody>
      </p:sp>
      <p:sp>
        <p:nvSpPr>
          <p:cNvPr id="11" name=""/>
          <p:cNvSpPr txBox="1"/>
          <p:nvPr/>
        </p:nvSpPr>
        <p:spPr>
          <a:xfrm>
            <a:off x="4362450" y="45148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ntrato con dientes: las cláusulas que salv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rato no desconfía del buen proveedor: lo protege a él también, porque deja por escrito qué se le va a pagar y cuán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6]]></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000250"/>
                <a:gridCol w="3486150"/>
                <a:gridCol w="2628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láus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impo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 como anex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lcance licitado se pega al contrato y es parte obligatoria de é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anexo, «lo pactado» es la memoria del que mejor hab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y forma de p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go por avance verificado (30/40/30 típico), nunca anticipo mayor al 3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vance pagado por adelantado pierde todo poder de negoci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 y pen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 término con descuento diario razonable por retraso no justifi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consecuencia, la fecha es una aspi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6]]></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000250"/>
                <a:gridCol w="3486150"/>
                <a:gridCol w="2628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láus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impo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rantía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 meses mínimo sobre mano de obra y material instalado, con retención o pagar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garantía verbal desaparece el día de la primera got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ros y responsabilida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ro de responsabilidad civil del contratista; accidentes son de su póliza, no del edif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constancia, el edificio paga el rescate del trabajador aje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ención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10 % del total se libera firmado el punch list (lista de pendientes) resuel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última firma es la que mueve al contratista a termi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ervisión y recepción: donde el trabajo se vuelve pagab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itácora de ejecución con fotos:]]></a:t>
            </a:r>
            <a:r>
              <a:rPr lang="en-US" strike="noStrike" sz="2100" spc="0" u="none" cap="none">
                <a:solidFill>
                  <a:srgbClr val="1B2438">
                    <a:alpha val="100000"/>
                  </a:srgbClr>
                </a:solidFill>
                <a:latin typeface="Calibri"/>
              </a:rPr>
              <a:t><![CDATA[ qué se hizo cada día, quién estuvo, qué se encontró (la sorpresa del sustrato podrido es parte del trabajo), y qué se autorizó. Con ella, cualquier extra se negocia con hechos y no con la foto del WhatsApp.]]></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mbios y extras se autorizan ANTES de ejecutarse:]]></a:t>
            </a:r>
            <a:r>
              <a:rPr lang="en-US" strike="noStrike" sz="2100" spc="0" u="none" cap="none">
                <a:solidFill>
                  <a:srgbClr val="1B2438">
                    <a:alpha val="100000"/>
                  </a:srgbClr>
                </a:solidFill>
                <a:latin typeface="Calibri"/>
              </a:rPr>
              <a:t><![CDATA[ orden firmada con precio y días impactados; el «ya lo hicimos porque urgía» se paga solo si estaba autorizado por escri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ervisión y recepción: donde el trabajo se vuelve pagab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cepción con lista de cumplimiento:]]></a:t>
            </a:r>
            <a:r>
              <a:rPr lang="en-US" strike="noStrike" sz="2100" spc="0" u="none" cap="none">
                <a:solidFill>
                  <a:srgbClr val="1B2438">
                    <a:alpha val="100000"/>
                  </a:srgbClr>
                </a:solidFill>
                <a:latin typeface="Calibri"/>
              </a:rPr>
              <a:t><![CDATA[ se recorre el trabajo con el checklist del alcance, punto por punto; lo que falta o queda defectuoso entra al punch list con plazo, y la retención final se libera hasta resolverlo.]]></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erre documental:]]></a:t>
            </a:r>
            <a:r>
              <a:rPr lang="en-US" strike="noStrike" sz="2100" spc="0" u="none" cap="none">
                <a:solidFill>
                  <a:srgbClr val="1B2438">
                    <a:alpha val="100000"/>
                  </a:srgbClr>
                </a:solidFill>
                <a:latin typeface="Calibri"/>
              </a:rPr>
              <a:t><![CDATA[ al terminar, el expediente del trabajo guarda contrato, facturas, garantía firmada, fichas técnicas de materiales y fotos de antes/durante/después — el inquilino del piso 4 que herede el techo dentro de tres años agradecerá ese archiver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upervisión y recepción: donde el trabajo se vuelve pagable]]></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res propuestas para cambiar 12 ventanas del lobby: A) $210,000, no incluye desmonte ni acabados de marco; B) $248,000 incluye todo, 6 semanas, garantía 2 años; C) $195,000, «el jefe» da garantía «de palabra», 10 semanas. La propiedad pide contratar «a la más barata». ¿Cuál es la recomendación profesional?]]></a:t>
            </a:r>
          </a:p>
        </p:txBody>
      </p:sp>
      <p:sp>
        <p:nvSpPr>
          <p:cNvPr id="9" name=""/>
          <p:cNvSpPr txBox="1"/>
          <p:nvPr/>
        </p:nvSpPr>
        <p:spPr>
          <a:xfrm>
            <a:off x="666750" y="3305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tratar la A porque la propiedad ya decidió y las exclusiones «se ven luego en ob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6]]></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arar en matriz y proponer la B mostrando el costo-real de A (desmonte y acabados se convertirán en extra sin tope) y el riesgo de C (plazo doble sin garantía escrita); si la matriz obliga a A, condicionarla a precio alzado con exclusiones incluidas antes de firmar]]></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tratar la C porque alargar el plazo a 10 semanas da aire al presupuesto del trimestre]]></a:t>
            </a:r>
          </a:p>
        </p:txBody>
      </p:sp>
      <p:sp>
        <p:nvSpPr>
          <p:cNvPr id="9" name=""/>
          <p:cNvSpPr txBox="1"/>
          <p:nvPr/>
        </p:nvSpPr>
        <p:spPr>
          <a:xfrm>
            <a:off x="666750" y="35528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 una cuarta propuesta urgente a quien prometa el precio de A con el alcance de B]]></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upervisión y recepción: donde el trabajo se vuelve pagabl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edir el anticipo del 50 % «para comprar material» es práctica estándar y sin riesgo si el contratista es conocido del dueñ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upervisión y recepción: donde el trabajo se vuelve pagabl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tres propuestas se piden sobre el mismo ___ escrito; el anticipo típico no rebasa el ___ %; y la retención final se libera al resolver la lista de ___.]]></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upervisión y recepción: donde el trabajo se vuelve pagabl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del expediente de contratación: va en la fase de licitación o en la de ejecución y cierr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icitación]]></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jecución y cierre]]></a:t>
            </a:r>
          </a:p>
        </p:txBody>
      </p:sp>
      <p:sp>
        <p:nvSpPr>
          <p:cNvPr id="12" name=""/>
          <p:cNvSpPr txBox="1"/>
          <p:nvPr/>
        </p:nvSpPr>
        <p:spPr>
          <a:xfrm>
            <a:off x="514350" y="33051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Visita conjunta al sitio con las mismas respuestas para todos los participantes]]></a:t>
            </a:r>
          </a:p>
        </p:txBody>
      </p:sp>
      <p:sp>
        <p:nvSpPr>
          <p:cNvPr id="13" name=""/>
          <p:cNvSpPr txBox="1"/>
          <p:nvPr/>
        </p:nvSpPr>
        <p:spPr>
          <a:xfrm>
            <a:off x="514350" y="3981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Bitácora diaria con fotos de lo ejecutado y hallazgos del sustrat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atriz comparativa de precio, exclusiones, plazo y garantí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Orden firmada de cualquier extra antes de ejecutarl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lazo de 5-7 días reales para entregar propuestas]]></a:t>
            </a:r>
          </a:p>
        </p:txBody>
      </p:sp>
      <p:sp>
        <p:nvSpPr>
          <p:cNvPr id="10" name=""/>
          <p:cNvSpPr txBox="1"/>
          <p:nvPr/>
        </p:nvSpPr>
        <p:spPr>
          <a:xfrm>
            <a:off x="514350" y="2305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xpediente final: facturas, garantía, fichas técnicas y fotos de cierre]]></a:t>
            </a:r>
          </a:p>
        </p:txBody>
      </p:sp>
      <p:sp>
        <p:nvSpPr>
          <p:cNvPr id="11" name=""/>
          <p:cNvSpPr txBox="1"/>
          <p:nvPr/>
        </p:nvSpPr>
        <p:spPr>
          <a:xfrm>
            <a:off x="514350" y="2981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upervisión y recepción: donde el trabajo se vuelve pagabl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proceso completo de contratación de un servicio técnico del edifici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nvitar cuando menos tres proveedores y hacer la visita conjunta con mismas respuestas y plazo de entreg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er las propuestas en la matriz: precio, exclusiones valorizadas, plazo, equipo, referencias y garantí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ormalizar contrato con alcance anexo, pagos por avance, penalidad, seguros y retención fin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pervisar con bitácora, autorizar extras por escrito y firmar recepción con punch list y expediente final.]]></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dactar el alcance técnico con especificación, cantidades, exclusiones, condiciones y plaz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upervisión y recepción: donde el trabajo se vuelve pagabl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udita las notas del auxiliar sobre la licitación de la nueva cerradura electrónica. Marca las líneas con problemas.]]></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1. Se pidió alcance único de una cuartilla y se repartió igual a los cuatro proveedores invitados.]]></a:t>
            </a:r>
          </a:p>
        </p:txBody>
      </p:sp>
      <p:sp>
        <p:nvSpPr>
          <p:cNvPr id="10" name=""/>
          <p:cNvSpPr txBox="1"/>
          <p:nvPr/>
        </p:nvSpPr>
        <p:spPr>
          <a:xfrm>
            <a:off x="628650" y="299085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2. La propuesta ganadora se eligió «porque el técnico del edificio dice que ese es buenísimo» aunque traía tres exclusiones sin precio.]]></a:t>
            </a:r>
          </a:p>
        </p:txBody>
      </p:sp>
      <p:sp>
        <p:nvSpPr>
          <p:cNvPr id="11" name=""/>
          <p:cNvSpPr txBox="1"/>
          <p:nvPr/>
        </p:nvSpPr>
        <p:spPr>
          <a:xfrm>
            <a:off x="628650" y="39814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3. El anticipo pactado fue del 30 % contra factura y el resto por avance verifica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4. La garantía escrita es de 12 meses con retención del 10 % hasta resolver pendiente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5. Los extras de obra se autorizaron verbalmente «para no frenar al instalado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ervisión y recepción: donde el trabajo se vuelve pagab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6]]></a:t>
            </a:r>
          </a:p>
        </p:txBody>
      </p:sp>
      <p:sp>
        <p:nvSpPr>
          <p:cNvPr id="7" name="" descr=""/>
          <p:cNvSpPr/>
          <p:nvPr/>
        </p:nvSpPr>
        <p:spPr>
          <a:xfrm>
            <a:off x="514350" y="1219200"/>
            <a:ext cx="8115300" cy="33051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artera de contratistas del edifici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dificio profesional no «busca electricista» cada vez que hay problema: mantiene una cartera viva — dos por especialidad (eléctrica, hidrosanitaria, elevadores, refrigeración, cerrajería), evaluados después de cada trabajo con tres preguntas: cumplió plazo, cumplió precio y dejó la evidencia. Esa cartera hace la licitación rápida (ya hay invitados calificados), abarata (los que ya conocen el edificio cobran menos visita) y protege (el emergentista del 31 de diciembre se elige de dos confiables, no de veinte desconocidos en Goog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ervisión y recepción: donde el trabajo se vuelve pagab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6]]></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te curso no da asesoría legal ni fiscal]]></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urso enseña la práctica del mercado mexicano y cita leyes y reglas generales. Cada contrato, tema fiscal o conflicto concreto se decide con la legislación de tu estado y con profesionales (abogado y contador). La regla de oro de la administradora profesional: documentar, verificar y saber a quién llamar a tiemp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3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propuestas solo son comparables sobre un mismo alcance escrito con exclusiones explícit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triz lee precio, exclusiones valorizadas, plazo, equipo, referencias y garantía; el precio facial no decide sol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ato con dientes: alcance anexo, anticipo tope 30 %, pagos por avance, penalidad, seguros del contratista y retención final.]]></a:t>
            </a:r>
          </a:p>
        </p:txBody>
      </p:sp>
      <p:sp>
        <p:nvSpPr>
          <p:cNvPr id="13" name=""/>
          <p:cNvSpPr txBox="1"/>
          <p:nvPr/>
        </p:nvSpPr>
        <p:spPr>
          <a:xfrm>
            <a:off x="514350" y="33909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epción con lista de cumplimiento: punch list resuelto y expediente con facturas, garantía y fotos antes de liberar el último pag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3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exclusiones trae la propuesta barata y cuánto costarían como extr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cuántos trabajos renovamos la visita de tres invitados en cada especialidad?]]></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autoriza extras y con qué documento antes de que se ejecuten?]]></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ónde está la garantía escrita del último trabajo mayor del edifici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3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ontratista merecería una segunda oportunidad y cuál ningu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3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r un alcance que hace comparables tres propuestas distint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entar a propiedad una matriz de comparación con el costo real de cada ofert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ervisar y recibir un trabajo con bitácora, punch list y expediente fina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4"/>
              </a:rPr>
              <a:t><![CDATA[Contratistas: de la licitación rápida a la recepción de ob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3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Los contratistas cuidan los sistemas; hay uno que cuida a las personas cuando todo lo demás falla. En el siguiente objeto, protección civil: programa interno, brigadas, simulacros y dictámene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2026-10-25T05:01:26Z</dcterms:created>
  <dcterms:modified xsi:type="dcterms:W3CDTF">2026-10-25T05:01:26Z</dcterms:modified>
  <dc:title>Contratistas: de la licitación rápida a la recepción de obra</dc:title>
  <dc:description>Presentación editable del OA «Contratistas: de la licitación rápida a la recepción de obra». Enlace: https://negocios.lumbre.lat/object/ofr-r06-oa04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