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6-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6-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ofr-r06-oa01]]></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0ezMSpd_W2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6-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6-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6-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CV2_DLkG2AU]]></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alendario anual: los doce meses del edificio»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alendario anual: los doce meses del edificio»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80000 $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8 años de preventivo costarían 8 × 40,000 = 320,000 $. El correctivo de emergencia cuesta 600,000 $. La diferencia es 280,000 $: ese es el premio por «ahorrar» el preventivo — además de los años 9 a 15 de vida útil regalados y el costo reputacional de la emergencia. El preventivo no es un gasto: es un descuento forzado sobre el precio de la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mparar el costo acumulado del preventivo contra la reparación de emergencia (y la vida útil perdida) es el argumento contable central del plan an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Mostrar el mapa de riesgos del recorte: qué garantías de fábrica se pierden por no dar servicios contractuales, qué vida útil se acorta y qué emergentes quedan sin red; proponer un recorte inteligente (posponer predictivo no crítico) conservando el preventivo de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dministradora profesional no obedece a ciegas ni dramatiza: traduce la decisión a riesgos concretos y numerables. Un «edificio casi nuevo» es justo el que está en garantía — muchos equipos exigen servicios con factura para no anularla; recortar el preventivo puede costar garantías perdidas y fallas fuera de cobertura. Recortar con mapa de consecuencias (B) decide bien; recortar a ciegas (A) es convalidar el error; comprar informal (C) multiplica el riesgo eléctrico y laboral; y el chantaje (D) quema la relación con la única arma que no e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esupuesto de mantenimiento se defiende cuantificando garantías en riesgo, acortamiento de vida útil y sobreprecios de urgencia, no con opin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xactamente al revés: los primeros años son los del mantenimiento de garantía — muchos fabricantes condicionan la garantía a servicios preventivos con factura y técnico certificado; perder una garantía de compresor por no servir el chiller es pagar dos veces (el servicio y el daño). Además, el edificio nuevo acumula en sus primeros años los defectos constructivos latentes (impermeabilización, ajustes de tableros, fugas en uniones) que se detectan mejor con ruta preventiva que con la queja del inquil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garantía de los equipos críticos suele depender del preventivo documentado: los primeros años son los de más protección, no los de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spués · calendario · antici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familias por su momento: después del desastre (el más caro), en calendario (el que sostiene la vida útil) y por medición (el que avisa antes de la falla en los críticos). Un edificio sano maximiza calendario y medición, y deja «después» para lo me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rrectivo = post-falla, preventivo = programado, predictivo = basado en condición medida de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ervicio semestral del chiller con técnico de la garantía → Preventivo calendar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ambio de un foco fundido en el estacionamiento → Correctivo me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ermografía anual de tableros eléctricos principales → Predi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ambio de filtros de aires cada trimestre → Preventivo calendar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nálisis de vibración en bombas de agua helada → Predi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paración de chapa de puerta de baño que ya no cierra → Correctivo me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alendario protege vida útil y garantía; el correctivo menor se tolera por costo; el predictivo se enfoca en lo que es carísimo parar o reempla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evantar el inventario de activos: equipos, modelos, años, garantías vigentes y manuales (el expediente técnico del OA previo). → Clasificar por criticidad: qué falla para el edificio o espanta inquilinos, qué es molesto menor, qué es irrelevante. → Asignar a cada equipo su frecuencia recomendada (fabricante, póliza, norma) y su responsable (propio o contratista). → Montar el calendario de doce meses con estacionalidad: climatización antes del calor, impermeabilización antes de lluvias. → Convertirlo en presupuesto anual por partida con su comparativo correctivo, y presentarlo a propiedad con el mapa de ries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lan se construye sobre el inventario (sin saber qué hay no hay calendario), filtrado por lo que duele (criticidad), alimentado por las frecuencias de fabricante/seguros, ordenado por estacional real, y cerrado con el argumento económico ante prop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lan anual = inventario de activos + criticidad + frecuencias recomendadas + calendario estacional + presupuesto con argu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Ordenar la secuencia»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2. La impermeabilización se revisa en abril, antes de que empiecen las lluvias de jun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ínea 3 (índice 2): «arrancar la bomba cuando hay queja» es mantenimiento correctivo disfrazado de gestión — la bomba que nadie prueba es la que abandona el edificio con una junta llena. Línea 5 (índice 4): el presupuesto de mantenimiento recortable según ingresos es la cuenta de emergencias diferidas: cuando baja la ocupación, el sistema no baja su necesidad, y el recorte se paga con intereses. Las líneas 1, 2 y 4 son calendario preventivo bien armado: certificado, estacional y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stemas críticos sin prueba periódica y presupuesto elástico al ingreso son las dos grietas que convierten el plan en declaración de buenas inten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alendario anual: los doce meses del edificio»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6-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debes poder hacer»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83272" r:id="rId1"/>
    <p:sldLayoutId id="2481983273" r:id="rId2"/>
    <p:sldLayoutId id="2481983274" r:id="rId3"/>
    <p:sldLayoutId id="248198327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de36b591ea99495232ced42806448d8becdc22b316ae1351.jpg"/>
  <Relationship Id="rId3" Type="http://schemas.openxmlformats.org/officeDocument/2006/relationships/hyperlink" Target="https://negocios.lumbre.lat/object/ofr-r06-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hyperlink" Target="https://negocios.lumbre.lat/object/ofr-r06-oa01" TargetMode="External"/>
  <Relationship Id="rId4" Type="http://schemas.openxmlformats.org/officeDocument/2006/relationships/hyperlink" Target="https://negocios.lumbre.lat/object/ofr-r06-oa01"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0ezMSpd_W2M2.jpg"/>
  <Relationship Id="rId3" Type="http://schemas.openxmlformats.org/officeDocument/2006/relationships/hyperlink" Target="https://negocios.lumbre.lat/object/ofr-r06-oa01" TargetMode="External"/>
  <Relationship Id="rId4" Type="http://schemas.openxmlformats.org/officeDocument/2006/relationships/hyperlink" Target="https://www.youtube.com/watch?v=0ezMSpd_W2M" TargetMode="External"/>
  <Relationship Id="rId5" Type="http://schemas.openxmlformats.org/officeDocument/2006/relationships/hyperlink" Target="https://www.youtube.com/watch?v=0ezMSpd_W2M"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CV2_DLkG2AU6.jpg"/>
  <Relationship Id="rId3" Type="http://schemas.openxmlformats.org/officeDocument/2006/relationships/hyperlink" Target="https://negocios.lumbre.lat/object/ofr-r06-oa01" TargetMode="External"/>
  <Relationship Id="rId4" Type="http://schemas.openxmlformats.org/officeDocument/2006/relationships/hyperlink" Target="https://www.youtube.com/watch?v=CV2_DLkG2AU" TargetMode="External"/>
  <Relationship Id="rId5" Type="http://schemas.openxmlformats.org/officeDocument/2006/relationships/hyperlink" Target="https://www.youtube.com/watch?v=CV2_DLkG2AU" TargetMode="External"/>
  <Relationship Id="rId6"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1" TargetMode="External"/>
  <Relationship Id="rId3" Type="http://schemas.openxmlformats.org/officeDocument/2006/relationships/notesSlide" Target="../notesSlides/notesSlide3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l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u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ntenimie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ara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o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rísi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unc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6-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562100"/>
            <a:ext cx="3105150" cy="18669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el plan anual de mantenimiento preventivo del edificio y estimar el ahorro contra el correctivo de emergencia.]]></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ntenimiento del edificio como inversión programada: distinguir preventivo, correctivo y predictivo; armar el calendario anual por sistemas; calcular el sobrecosto de la emergencia; y defender el presupuesto con números.]]></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6]]></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ntenimiento · preventivo · calendario · presupues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ntenimiento que no se planea se paga dos veces: una en emergencia y otra en prestig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lan anual no es burocracia: es la diferencia entre pagar 100 por la póliza de mantenimiento y pagar 350 por el apagón de un martes con 200 inquilinos en el edificio.]]></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ntenimiento que no se planea se paga dos veces: una en emergencia y otra en prestig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6]]></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PLAN DE MANTENIMIENTO: LO QUE DEBES TENER EN CUENTA]]></a:t>
            </a:r>
          </a:p>
        </p:txBody>
      </p:sp>
      <p:sp>
        <p:nvSpPr>
          <p:cNvPr id="10" name=""/>
          <p:cNvSpPr txBox="1"/>
          <p:nvPr/>
        </p:nvSpPr>
        <p:spPr>
          <a:xfrm>
            <a:off x="4362450" y="3181350"/>
            <a:ext cx="42672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Ingeniería del Mantenimiento en YouTube): qué debe traer un plan de mantenimiento para que sea herramienta y no papel.]]></a:t>
            </a:r>
          </a:p>
        </p:txBody>
      </p:sp>
      <p:sp>
        <p:nvSpPr>
          <p:cNvPr id="11" name=""/>
          <p:cNvSpPr txBox="1"/>
          <p:nvPr/>
        </p:nvSpPr>
        <p:spPr>
          <a:xfrm>
            <a:off x="4362450" y="461010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ntenimiento que no se planea se paga dos veces: una en emergencia y otra en prestigio]]></a:t>
            </a:r>
          </a:p>
        </p:txBody>
      </p:sp>
      <p:sp>
        <p:nvSpPr>
          <p:cNvPr id="8" name=""/>
          <p:cNvSpPr txBox="1"/>
          <p:nvPr/>
        </p:nvSpPr>
        <p:spPr>
          <a:xfrm>
            <a:off x="514350" y="2019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vio la factura y se le sentó mal el almuerzo: 180 mil pesos por cambiar el compresor del chiller que «se descompuso de un día para otro». El técnico que revisó después lo dijo con claridad de bisturí: «llevaba un año sin mantenimiento; la vida útil se fue en dos meses cuando pudieron ser diez añ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ntenimiento correctivo de emergencia es el más caro del mercado por tres capas: el precio de urgencia (el que llega a las 22:00 cobra como cirujano), el daño colateral (un componente muerto suele arrastrar a dos más), y el costo invisible: el inquilino que se fue porque «el edificio se calienta y nadie avi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plan anual de mantenimiento]]></a:t>
            </a:r>
            <a:r>
              <a:rPr lang="en-US" strike="noStrike" sz="2100" spc="0" u="none" cap="none">
                <a:solidFill>
                  <a:srgbClr val="1B2438">
                    <a:alpha val="100000"/>
                  </a:srgbClr>
                </a:solidFill>
                <a:latin typeface="Calibri"/>
              </a:rPr>
              <a:t><![CDATA[ invierte esa lógica: cada sistema del edificio tiene intervenciones programadas con frecuencia, responsable y presupuesto conocido. El preventivo cuesta; la emergencia cuesta más. La única pregunta contable es cuál gasto prefieres explicar en la junta: el que estaba en el presupuesto, o el que llegó roto un viernes por la tarde. Este objeto te da la taxonomía (preventivo/correctivo/predictivo), el calendario anual por sistemas y el argumento numérico para defenderlo ante la propied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6]]></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aprende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este objeto puedes: diferenciar mantenimiento correctivo, preventivo y predictivo con ejemplos de edificio, construir el calendario anual por sistemas con responsables, estimar el sobrecosto de la emergencia contra el preventivo, y presentar el presupuesto de mantenimiento a propiedad con números defendib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familias del manten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porción sana de un edificio bien administrado: la mayoría del gasto en preventivo, un poco de predictivo en críticos, y el correctivo reducido a lo menor e irrelevan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6]]></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1524000"/>
                <a:gridCol w="1781175"/>
                <a:gridCol w="2543175"/>
                <a:gridCol w="2266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mil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actú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s de edif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la de u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c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pués de la fa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fundió la bomba, se atoró el drenaje, falló el elevador 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lo menor y no crítico (un tubo de neón); el resto es síntoma de falta de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6]]></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1524000"/>
                <a:gridCol w="1781175"/>
                <a:gridCol w="2543175"/>
                <a:gridCol w="2266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mil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actú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s de edif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la de u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ven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calendario fijo, falle o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 del chiller cada 6 meses, cambio de filtros, limpieza de pila, revisión de extint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umna vertebral del edificio: protege vida útil y detecta a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6]]></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1524000"/>
                <a:gridCol w="1781175"/>
                <a:gridCol w="2543175"/>
                <a:gridCol w="2266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mil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actú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s de edif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la de u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dic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de y anticipa la fa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mografía de tableros, análisis de vibración en equipos, conteo de ciclos de elevad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los caros de parar: se paga cuando el correctivo duele en se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familias del manten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6]]></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Planificación del mantenimiento de un edificio]]></a:t>
            </a:r>
          </a:p>
        </p:txBody>
      </p:sp>
      <p:sp>
        <p:nvSpPr>
          <p:cNvPr id="10" name=""/>
          <p:cNvSpPr txBox="1"/>
          <p:nvPr/>
        </p:nvSpPr>
        <p:spPr>
          <a:xfrm>
            <a:off x="4362450" y="277177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AFISER en YouTube): cómo se planifica el mantenimiento de un edificio sistema por sistema, con calendario y responsables.]]></a:t>
            </a:r>
          </a:p>
        </p:txBody>
      </p:sp>
      <p:sp>
        <p:nvSpPr>
          <p:cNvPr id="11" name=""/>
          <p:cNvSpPr txBox="1"/>
          <p:nvPr/>
        </p:nvSpPr>
        <p:spPr>
          <a:xfrm>
            <a:off x="4362450" y="45148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lendario anual: los doce meses del edifici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ero · cierre del ciclo anterior:]]></a:t>
            </a:r>
            <a:r>
              <a:rPr lang="en-US" strike="noStrike" sz="2100" spc="0" u="none" cap="none">
                <a:solidFill>
                  <a:srgbClr val="1B2438">
                    <a:alpha val="100000"/>
                  </a:srgbClr>
                </a:solidFill>
                <a:latin typeface="Calibri"/>
              </a:rPr>
              <a:t><![CDATA[ revisión de garantías de trabajos del año, inventario de refacciones críticas (motores de bomba, tarjetas de elevador, filtros por medida), y licitación de los servicios anuales (ver OA de contratista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zo · antes del calor:]]></a:t>
            </a:r>
            <a:r>
              <a:rPr lang="en-US" strike="noStrike" sz="2100" spc="0" u="none" cap="none">
                <a:solidFill>
                  <a:srgbClr val="1B2438">
                    <a:alpha val="100000"/>
                  </a:srgbClr>
                </a:solidFill>
                <a:latin typeface="Calibri"/>
              </a:rPr>
              <a:t><![CDATA[ servicio mayor de climatización (chiller, VRV, fancoils, limpieza de torres y condensadores), porque el pico de demanda de mayo no perdona equipos descuidado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lendario anual: los doce meses del edifici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yo · lluvias:]]></a:t>
            </a:r>
            <a:r>
              <a:rPr lang="en-US" strike="noStrike" sz="2100" spc="0" u="none" cap="none">
                <a:solidFill>
                  <a:srgbClr val="1B2438">
                    <a:alpha val="100000"/>
                  </a:srgbClr>
                </a:solidFill>
                <a:latin typeface="Calibri"/>
              </a:rPr>
              <a:t><![CDATA[ revisión de impermeabilizaciones y bajadas de agua antes de las primeras tormentas, canales y coladeras limpios, bombas de achique probadas con agua real.]]></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gosto · mitad de año:]]></a:t>
            </a:r>
            <a:r>
              <a:rPr lang="en-US" strike="noStrike" sz="2100" spc="0" u="none" cap="none">
                <a:solidFill>
                  <a:srgbClr val="1B2438">
                    <a:alpha val="100000"/>
                  </a:srgbClr>
                </a:solidFill>
                <a:latin typeface="Calibri"/>
              </a:rPr>
              <a:t><![CDATA[ mantenimiento de elevadores con la póliza al corriente, prueba de planta de emergencia con carga, termografía de tableros antes del segundo pic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ctubre · antes del frío y del cierre:]]></a:t>
            </a:r>
            <a:r>
              <a:rPr lang="en-US" strike="noStrike" sz="2100" spc="0" u="none" cap="none">
                <a:solidFill>
                  <a:srgbClr val="1B2438">
                    <a:alpha val="100000"/>
                  </a:srgbClr>
                </a:solidFill>
                <a:latin typeface="Calibri"/>
              </a:rPr>
              <a:t><![CDATA[ calderas/calefacción a punto, revisión eléctrica general de áreas comunes, plan de ahorro navideño (adornos conectados a circuitos revisad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lendario anual: los doce meses del edifici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viembre-Diciembre · presupuesto:]]></a:t>
            </a:r>
            <a:r>
              <a:rPr lang="en-US" strike="noStrike" sz="2100" spc="0" u="none" cap="none">
                <a:solidFill>
                  <a:srgbClr val="1B2438">
                    <a:alpha val="100000"/>
                  </a:srgbClr>
                </a:solidFill>
                <a:latin typeface="Calibri"/>
              </a:rPr>
              <a:t><![CDATA[ el plan del año que entra se arma con la evidencia del que cierra: fallas repetidas, desviaciones de costo y recomendaciones de los técnic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alendario anual: los doce meses del edificio]]></a:t>
            </a:r>
          </a:p>
        </p:txBody>
      </p:sp>
      <p:sp>
        <p:nvSpPr>
          <p:cNvPr id="8" name=""/>
          <p:cNvSpPr txBox="1"/>
          <p:nvPr/>
        </p:nvSpPr>
        <p:spPr>
          <a:xfrm>
            <a:off x="514350" y="15430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antenimiento preventivo anual del chiller cuesta 40,000 $ y su vida útil se mantiene en 15 años. Sin preventivo, el equipo falla al año 8 y su reemplazo de emergencia cuesta 600,000 $ (precio inflado por urgencia). Sin considerar el valor del tiempo, ¿en cuánto se convierte la «protección» de ahorrar los 40,000 anuales durante 8 años: cuántos pesos cuesta el no-gasto? (Diferencia entre el costo del correctivo de emergencia y lo que habrían costado 8 años de preventivo.)]]></a:t>
            </a:r>
          </a:p>
        </p:txBody>
      </p:sp>
      <p:sp>
        <p:nvSpPr>
          <p:cNvPr id="9" name=""/>
          <p:cNvSpPr txBox="1"/>
          <p:nvPr/>
        </p:nvSpPr>
        <p:spPr>
          <a:xfrm>
            <a:off x="628650" y="42957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alendario anual: los doce meses del edifici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ropiedad recorta el presupuesto de mantenimiento un 40 % «porque el edificio es casi nuevo». ¿Cuál es la respuesta profesional de la administrador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eptar el recorte sin comentarios: el presupuesto lo manda la propiedad y para eso pag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6]]></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ostrar el mapa de riesgos del recorte: qué garantías de fábrica se pierden por no dar servicios contractuales, qué vida útil se acorta y qué emergentes quedan sin red; proponer un recorte inteligente (posponer predictivo no crítico) conservando el preventivo de garantía]]></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ar todo barato en el mercado informal para cumplir el recorte sin tocar el calendario]]></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menazar con la renuncia si no restituyen el presupuesto completo en la próxima junt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alendario anual: los doce meses del edif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dificio «casi nuevo» no necesita plan anual de mantenimiento todavía: le toca hasta que cumpla unos añ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alendario anual: los doce meses del edifici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rrectivo actúa ___ de la falla; el preventivo actúa en ___ fijo, falle o no; el predictivo ___ la falla midiendo el equipo para anticipar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alendario anual: los doce meses del edif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intervención del edificio: le toca al calendario preventivo, al correctivo menor o al predictivo de equipos críticos.]]></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ventivo calendarizad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rrectivo meno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dictiv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rvicio semestral del chiller con técnico de la garantí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mbio de un foco fundido en el estacionamien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ermografía anual de tableros eléctricos principal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mbio de filtros de aires cada trimestr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nálisis de vibración en bombas de agua helad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paración de chapa de puerta de baño que ya no cierr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alendario anual: los doce meses del edif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construcción del plan anual de mantenimiento desde cero en un edificio recién tomad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lasificar por criticidad: qué falla para el edificio o espanta inquilinos, qué es molesto menor, qué es irrelevant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signar a cada equipo su frecuencia recomendada (fabricante, póliza, norma) y su responsable (propio o contratist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ontar el calendario de doce meses con estacionalidad: climatización antes del calor, impermeabilización antes de lluvi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vertirlo en presupuesto anual por partida con su comparativo correctivo, y presentarlo a propiedad con el mapa de riesgo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vantar el inventario de activos: equipos, modelos, años, garantías vigentes y manuales (el expediente técnico del OA previ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alendario anual: los doce meses del edif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udita el «programa de mantenimiento» propuesto en la junta de vecinos. Marca las líneas con problema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 El servicio del chiller se programa cada seis meses con técnico certificado por la marc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2. La impermeabilización se revisa en abril, antes de que empiecen las lluvias de juni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3. Las bombas de agua se arrancan solo cuando hay queja de presión en los pisos alt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4. La planta de emergencia se prueba con carga cada mes, registrando horas y resultado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5. El presupuesto de mantenimiento se recorta cuando el año viene flojo de ingres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lendario anual: los doce meses del edif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6]]></a:t>
            </a:r>
          </a:p>
        </p:txBody>
      </p:sp>
      <p:sp>
        <p:nvSpPr>
          <p:cNvPr id="7" name="" descr=""/>
          <p:cNvSpPr/>
          <p:nvPr/>
        </p:nvSpPr>
        <p:spPr>
          <a:xfrm>
            <a:off x="514350" y="1219200"/>
            <a:ext cx="8115300" cy="33051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también es argumento comercial]]></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edificio con plan anual de mantenimiento lo puede presumir: bitácoras al corriente, pólizas vigentes, equipos servidos con factura. Cuando un prospect recorre las instalaciones, un cuarto de máquinas ordenado con etiquetas y registros habla por la administradora sin discurso. Y en la renegociación de contrato, la pregunta del gerente de facilities del inquilino («¿qué tan seguido se sirve el aire?») se responde con el calendario en la mano — el mismo documento que sostiene el precio por metro cuadrado. Mantenimiento que se planea, se vend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lendario anual: los doce meses del edif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6]]></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e curso no da asesoría legal ni fisc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rso enseña la práctica del mercado mexicano y cita leyes y reglas generales. Cada contrato, tema fiscal o conflicto concreto se decide con la legislación de tu estado y con profesionales (abogado y contador). La regla de oro de la administradora profesional: documentar, verificar y saber a quién llamar a tiemp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familias: correctivo (después de la falla, el más caro), preventivo (calendario fijo, protege vida útil y garantía) y predictivo (mide y anticipa en los crítico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lendario anual respeta la estacional: clima antes del calor, impermeabilización antes de lluvias, planta de emergencia con prueba mensual.]]></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dificio nuevo es el que más necesita plan: las garantías suelen exigir servicios documentados con factu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upuesto se defiende con números: costo acumulado del preventivo contra sobreprecio de emergencia y vida útil perdi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quipos del edificio están en garantía y qué servicio les exige el fabricante para no anularl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 fue la última emergencia con sobreprecio y qué preventivo la habría evitado?]]></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istemas críticos no tienen prueba periódica registrada?]]></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firma el calendario anual y con qué presupuesto por partida?]]></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ve el cuarto de máquinas cuando un prospect lo visi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el calendario anual de mantenimiento por sistemas con responsables y frecuenci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imar y presentar a propiedad el costo comparado entre preventivo y emergenci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r cualquier intervención dada en preventivo, correctivo o predictiv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1"/>
              </a:rPr>
              <a:t><![CDATA[El plan anual de mantenimiento: barato hoy, carísimo nunc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3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l calendario ya existe; ahora hay que saber qué vive detrás de cada casilla: en el siguiente objeto, las instalaciones críticas del edificio — clima, elevadores, energía y agu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2026-10-25T22:23:19Z</dcterms:created>
  <dcterms:modified xsi:type="dcterms:W3CDTF">2026-10-25T22:23:19Z</dcterms:modified>
  <dc:title>El plan anual de mantenimiento: barato hoy, carísimo nunca</dc:title>
  <dc:description>Presentación editable del OA «El plan anual de mantenimiento: barato hoy, carísimo nunca». Enlace: https://negocios.lumbre.lat/object/ofr-r06-oa01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