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5-oa06]]></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nAglzo_F9e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elemento nuevo no llega sin saber: llega sabiendo otro edificio»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elemento nuevo no llega sin saber: llega sabiendo otro edificio»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elemento nuevo no llega sin saber: llega sabiendo otro edificio»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cedimiento que sí se sigue: tres reglas de escritur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ímicos y seguridad: la parte no negociab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alla del sistema de inducción: el procedimiento de mármol no se enseñó con demostración o el producto no estaba segregado y etiquetado; se corrige el procedimiento, se reenseña con el neutro correcto, se protege el piso y se documenta la nueva enseñ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daño a un acabado por producto equivocado es, casi siempre, un síntoma doble: el procedimiento no llegó con demostración práctica (o no existía) y el químico no estaba segregado/etiquetado para que fuera difícil equivocarse. El castigo ejemplar (A) esconderá el siguiente error en lugar de enseñar; «pulir y seguir» (C) paga el pulido del mármol (miles) y deja el sistema igual de roto; y reasignar para siempre (D) castiga la honestidad del que se equivoca y pierde un elemento capaz. Reparar el sistema, documentar la reenseñanza y verificarlo en la siguiente ruta: eso es capac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rror de procedimiento del elemento nuevo es evidencia de un hueco en la inducción; la corrección profesional reenseña, segrega el químico y documenta, sin escar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mirar enseña la secuencia; hacer enseña la presión, la dosificación, el tiempo de contacto del desinfectante y los detalles que la mano no registra viendo. La inducción técnica completa tiene tres pasadas: demostración (lo hace el experto, narrando), práctica acompañada (lo hace el nuevo, con retroalimentación inmediata), y verificación (lo hace solo y se evalúa contra el checklist). El que «ya tiene oficio» es justamente el más peligroso: viene con músculos entrenados en otro edificio con otros materiales y otras mezc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pacitación conductual requiere demo + práctica supervisada + evaluación; la observación sola no cambia las manos que ya traen costu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mostración · acompañada ·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pedagógico: ver cómo se hace, hacerlo con red, hacerlo solo bajo lupa. Saltarse la segunda pasada (práctica acompañada) es la causa número uno de «sí me capacitaron pero no me tocó hacerlo hasta el martes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mostración, práctica supervisada y evaluación documentada son las tres etapas canónicas de la capacitación ope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ojas de seguridad (SDS) de todos los químicos en el cuarto de servicio → Indispe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layera con el logo del edificio tamaño extra grande para la foto de bienvenida → Decor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rro con envases originales etiquetados y paños por color → Indispe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ideo institucional de cinco minutos sobre la historia de la torre → Decor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cedimientos de tarea con foto del resultado esperado → Indispe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égimen de descuentos en la cafetería impreso en filipina → Decor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ducción indispensable es la que evita accidentes y estandariza las manos; la decorativa produce fotos bonitas sin cambiar el desemp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valuación práctica el día 3-5: el elemento hace la ruta completo solo y la supervisora califica contra el checklist por zona. → Decisión explícita: apto para ruta sola, o refuerzo de dos sesiones sobre los puntos fallados con fecha. → Ruta sola con supervisión visible: primeros días, revisión al terminar y retroalimentación de un minuto. → Re-evaluación sorpresa a las seis semanas: dos zonas al azar, en horario distinto al de la primera. → Registro en el expediente: fechas, resultados, refuerzos y constancias de capacitación de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dena no se corta: evaluar sin decidir deja al elemento en duda; soltar sin supervisión visible deja las primeras rutas sin red; el refresco a las seis semanas detecta el desvío silencioso (el que vuelve a sus viejas costumbres), y sin registro el ciclo no alimenta la capacitación 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valuar, decidir, soltar con red, re-evaluar a las seis semanas y registro: cinco tiempos que convierten la inducción en u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Día 2: el elemento nuevo ve un video de YouTube de limpieza y al día siguiente ya sale a su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2 (índice 1): video + salida a ruta es una inducción de nombre: no hay demostración, no hay práctica acompañada, no hay evaluación — es exactamente el camino a la mezcla de cloro con ácido. Línea 5 (índice 4): constancia sin fecha ni firma es capacitación inexistente ante una inspección y ante un accidente; el registro con fecha y firma ES la capacitación. Las líneas 1, 3 y 4 describen la inducción correcta: día 1 de contexto, químicos controlados y evaluación qu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ducción sin práctica supervisada y el registro sin fecha/firma son los dos agujeros que convierten la capacitación en papel moj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ímicos y seguridad: la parte no negociable»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56" r:id="rId1"/>
    <p:sldLayoutId id="2481904957" r:id="rId2"/>
    <p:sldLayoutId id="2481904958" r:id="rId3"/>
    <p:sldLayoutId id="248190495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3609e88f59750ace2e7b09e48a8ca4e4a6ef070decaa4031.jpg"/>
  <Relationship Id="rId3" Type="http://schemas.openxmlformats.org/officeDocument/2006/relationships/hyperlink" Target="https://negocios.lumbre.lat/object/ofr-r05-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hyperlink" Target="https://negocios.lumbre.lat/object/ofr-r05-oa06" TargetMode="External"/>
  <Relationship Id="rId4" Type="http://schemas.openxmlformats.org/officeDocument/2006/relationships/hyperlink" Target="https://negocios.lumbre.lat/object/ofr-r05-oa06"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nAglzo_F9eg2.jpg"/>
  <Relationship Id="rId3" Type="http://schemas.openxmlformats.org/officeDocument/2006/relationships/hyperlink" Target="https://negocios.lumbre.lat/object/ofr-r05-oa06" TargetMode="External"/>
  <Relationship Id="rId4" Type="http://schemas.openxmlformats.org/officeDocument/2006/relationships/hyperlink" Target="https://www.youtube.com/watch?v=nAglzo_F9eg" TargetMode="External"/>
  <Relationship Id="rId5" Type="http://schemas.openxmlformats.org/officeDocument/2006/relationships/hyperlink" Target="https://www.youtube.com/watch?v=nAglzo_F9eg"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6" TargetMode="External"/>
  <Relationship Id="rId3"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aci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duci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so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ren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mprovi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5-oa06"/>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la inducción y capacitación del personal de operación: procedimientos escritos, manejo de químicos, práctica supervisada y evaluación con evidenci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de inducción y capacitación del edificio: qué ver en los primeros tres días, cómo escribir un procedimiento que sí se sigue, la capacitación en químicos y seguridad, y la evaluación práctica que decide si el elemento sale solo a ru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pacitación · inducción · procedimientos · químic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lemento nuevo no llega sin saber: llega sabiendo otro edif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nducción no es un paseo de bienvenida: es la transferencia deliberada de cómo funciona ESTE edificio, con procedimientos, práctica supervisada y una evaluación que decide cuándo sale solo a rut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8481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719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lemento nuevo no llega sin saber: llega sabiendo otro edif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5]]></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rotocolos de limpieza y desinfección - Curso de control de infecciones]]></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Edutin Academy en YouTube): protocolos de limpieza y desinfección — el contenido técnico que toda inducción de limpieza debe cubrir.]]></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lemento nuevo no llega sin saber: llega sabiendo otro edific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limpieza profunda de Carmen — elemento nuevo hace dos semanas — terminó con el mármol del lobby opaco: «en mi otro edificio lo trapeábamos con el mismo detergente de los baños». Nadie le había dicho que este edificio era distinto; nadie le había mostrado el procedimiento; nadie le había entregado el carro con las botellas etiquetadas. No fue falla de Carmen: fue falla de indu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lemento nuevo no llega sin saber: llega sabiendo otro edific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emento nuevo trae oficio y trae vicios, y los vicios vienen con la misma fuerza que la experiencia: las manos hacen lo que hicieron siempre. La inducción es la única ventana barata para reprogramar esas manos: los primeros tres días deciden el estándar de los siguientes tres añ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lemento nuevo no llega sin saber: llega sabiendo otro edific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de capacitación de edificio se compone de cuatro piezas: la ]]></a:t>
            </a:r>
            <a:r>
              <a:rPr lang="en-US" b="1" strike="noStrike" sz="2100" spc="0" u="none" cap="none">
                <a:solidFill>
                  <a:srgbClr val="1B2438">
                    <a:alpha val="100000"/>
                  </a:srgbClr>
                </a:solidFill>
                <a:latin typeface="Calibri"/>
              </a:rPr>
              <a:t><![CDATA[inducción general]]></a:t>
            </a:r>
            <a:r>
              <a:rPr lang="en-US" strike="noStrike" sz="2100" spc="0" u="none" cap="none">
                <a:solidFill>
                  <a:srgbClr val="1B2438">
                    <a:alpha val="100000"/>
                  </a:srgbClr>
                </a:solidFill>
                <a:latin typeface="Calibri"/>
              </a:rPr>
              <a:t><![CDATA[ (el edificio, la gente, las reglas), el ]]></a:t>
            </a:r>
            <a:r>
              <a:rPr lang="en-US" b="1" strike="noStrike" sz="2100" spc="0" u="none" cap="none">
                <a:solidFill>
                  <a:srgbClr val="1B2438">
                    <a:alpha val="100000"/>
                  </a:srgbClr>
                </a:solidFill>
                <a:latin typeface="Calibri"/>
              </a:rPr>
              <a:t><![CDATA[procedimiento por tarea]]></a:t>
            </a:r>
            <a:r>
              <a:rPr lang="en-US" strike="noStrike" sz="2100" spc="0" u="none" cap="none">
                <a:solidFill>
                  <a:srgbClr val="1B2438">
                    <a:alpha val="100000"/>
                  </a:srgbClr>
                </a:solidFill>
                <a:latin typeface="Calibri"/>
              </a:rPr>
              <a:t><![CDATA[ (escrito, con foto y con productos específicos), la ]]></a:t>
            </a:r>
            <a:r>
              <a:rPr lang="en-US" b="1" strike="noStrike" sz="2100" spc="0" u="none" cap="none">
                <a:solidFill>
                  <a:srgbClr val="1B2438">
                    <a:alpha val="100000"/>
                  </a:srgbClr>
                </a:solidFill>
                <a:latin typeface="Calibri"/>
              </a:rPr>
              <a:t><![CDATA[práctica supervisada]]></a:t>
            </a:r>
            <a:r>
              <a:rPr lang="en-US" strike="noStrike" sz="2100" spc="0" u="none" cap="none">
                <a:solidFill>
                  <a:srgbClr val="1B2438">
                    <a:alpha val="100000"/>
                  </a:srgbClr>
                </a:solidFill>
                <a:latin typeface="Calibri"/>
              </a:rPr>
              <a:t><![CDATA[ (hacerlo al lado, no ver un video), y la ]]></a:t>
            </a:r>
            <a:r>
              <a:rPr lang="en-US" b="1" strike="noStrike" sz="2100" spc="0" u="none" cap="none">
                <a:solidFill>
                  <a:srgbClr val="1B2438">
                    <a:alpha val="100000"/>
                  </a:srgbClr>
                </a:solidFill>
                <a:latin typeface="Calibri"/>
              </a:rPr>
              <a:t><![CDATA[evaluación con evidencia]]></a:t>
            </a:r>
            <a:r>
              <a:rPr lang="en-US" strike="noStrike" sz="2100" spc="0" u="none" cap="none">
                <a:solidFill>
                  <a:srgbClr val="1B2438">
                    <a:alpha val="100000"/>
                  </a:srgbClr>
                </a:solidFill>
                <a:latin typeface="Calibri"/>
              </a:rPr>
              <a:t><![CDATA[ (quién califica, contra qué checklist, y qué pasa si no pasa). Y encima de todo: la capacitación en químicos y seguridad, que no es opcional ni «para despué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elemento nuevo no llega sin saber: llega sabiendo otro edific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armar el itinerario de inducción de los primeros tres días, escribir un procedimiento de limpieza que se sigue sin explicación, estructurar la práctica supervisada con retroalimentación, y diseñar la evaluación práctica que autoriza salir solo a ru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tres días: itinerario de indu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ducción se documenta porque la ley lo pide (capacitación registrada, STPS) y porque sin registro no hay forma de saber si el problema del mes 4 fue del estándar o de nunca se enseñ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5]]></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266825"/>
                <a:gridCol w="4638675"/>
                <a:gridCol w="2209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c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ja firm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El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rido completo con la supervisora: zonas, rutas, cuartos de servicio, tableros, rutas de evacuación, contactos de emergencia, reglas del regl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se de recepción del reglamento y del mapa de z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El o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s por tarea con demostración en vivo: dilución de productos, colores de paños, secuencia de limpieza del baño, manejo de mármol y maderas, carro y etique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ecklist de procedimientos vistos con firma por cada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5]]></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266825"/>
                <a:gridCol w="4638675"/>
                <a:gridCol w="2209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c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ja firm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La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acompañada: el elemento hace, la supervisora mira y retroalimenta con el estándar en la mano; segundo recorrido ya con correcciones apl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aluación práctica de día 3 con notas por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cedimiento que sí se sigue: tres reglas de escri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tarea, una hoja, una foto:]]></a:t>
            </a:r>
            <a:r>
              <a:rPr lang="en-US" strike="noStrike" sz="2100" spc="0" u="none" cap="none">
                <a:solidFill>
                  <a:srgbClr val="1B2438">
                    <a:alpha val="100000"/>
                  </a:srgbClr>
                </a:solidFill>
                <a:latin typeface="Calibri"/>
              </a:rPr>
              <a:t><![CDATA[ «Limpieza de baño de visitas» cabe en media cuartilla con la foto del resultado esperado arriba. Si ocupa ocho páginas, nadie lo va a consultar; si ocupa ocho y no trae foto, tampoc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ducto y dosificación explícitos:]]></a:t>
            </a:r>
            <a:r>
              <a:rPr lang="en-US" strike="noStrike" sz="2100" spc="0" u="none" cap="none">
                <a:solidFill>
                  <a:srgbClr val="1B2438">
                    <a:alpha val="100000"/>
                  </a:srgbClr>
                </a:solidFill>
                <a:latin typeface="Calibri"/>
              </a:rPr>
              <a:t><![CDATA[ «detergente neutro al 2 % en agua fría, paño azul para espejos, paño rojo solo sanitarios» — el color del paño y el porcentaje del diluyente son el procedimiento; «usar los productos adecuados» no lo 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cedimiento que sí se sigue: tres reglas de escri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ribirlo con quien lo ejecuta:]]></a:t>
            </a:r>
            <a:r>
              <a:rPr lang="en-US" strike="noStrike" sz="2100" spc="0" u="none" cap="none">
                <a:solidFill>
                  <a:srgbClr val="1B2438">
                    <a:alpha val="100000"/>
                  </a:srgbClr>
                </a:solidFill>
                <a:latin typeface="Calibri"/>
              </a:rPr>
              <a:t><![CDATA[ la versión la borra y la completa el elemento que hace la ruta diaria; un procedimiento dictado desde el escritorio de administración se cumple en la medida en que nadie m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ímicos y seguridad: la parte no negocia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ec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onia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óx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i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ím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j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D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in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ímicos y seguridad: la parte no negocia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mezc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act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qui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lver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in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c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T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y seguridad: la parte no negociabl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tercer día, el elemento nuevo trapea el mármol del lobby con un limpiador ácido que opacó el brillo. La tarea de baño la hizo completa y bien. ¿Cuál es la lectura correcta del incident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stigo ejemplar y circularlo al grupo: si no, se repite en cada turno de mañana]]></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la del sistema de inducción: el procedimiento de mármol no se enseñó con demostración o el producto no estaba segregado y etiquetado; se corrige el procedimiento, se reenseña con el neutro correcto, se protege el piso y se documenta la nueva enseñanz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ada grave: el brillo se recupera puliendo y el elemento sigue su ruta norma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le quita el lobby al elemento y solo se le asignan baños hasta nuevo avi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y seguridad: la parte no negoci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 en vivo cómo se hace la ruta del baño es una inducción suficiente: el que ya tiene oficio aprende miran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y seguridad: la parte no negociabl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nducción técnica completa ocurre en tres pasadas: primero la ___ en vivo del experto, luego la práctica ___ con retroalimentación, al final la ___ contra el checklist antes de salir solo a ru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y seguridad: la parte no negociabl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ieza del material de inducción: equipo y conocimiento que la ley y el sentido común exigen, o accesorio decorativo.]]></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dispensable]]></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orativo]]></a:t>
            </a:r>
          </a:p>
        </p:txBody>
      </p:sp>
      <p:sp>
        <p:nvSpPr>
          <p:cNvPr id="12" name=""/>
          <p:cNvSpPr txBox="1"/>
          <p:nvPr/>
        </p:nvSpPr>
        <p:spPr>
          <a:xfrm>
            <a:off x="514350" y="3629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jas de seguridad (SDS) de todos los químicos en el cuarto de servic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ayera con el logo del edificio tamaño extra grande para la foto de bienvenida]]></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rro con envases originales etiquetados y paños por color]]></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ideo institucional de cinco minutos sobre la historia de la torre]]></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cedimientos de tarea con foto del resultado esperado]]></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égimen de descuentos en la cafetería impreso en filipina]]></a:t>
            </a:r>
          </a:p>
        </p:txBody>
      </p:sp>
      <p:sp>
        <p:nvSpPr>
          <p:cNvPr id="12"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y seguridad: la parte no negoci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de evaluación y seguimiento de un elemento recién inducid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sión explícita: apto para ruta sola, o refuerzo de dos sesiones sobre los puntos fallados con fech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uta sola con supervisión visible: primeros días, revisión al terminar y retroalimentación de un minu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evaluación sorpresa a las seis semanas: dos zonas al azar, en horario distinto al de la prime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o en el expediente: fechas, resultados, refuerzos y constancias de capacitación del añ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valuación práctica el día 3-5: el elemento hace la ruta completo solo y la supervisora califica contra el checklist por zo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y seguridad: la parte no negoci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el plan de inducción que armó el auxiliar para los ingresos del trimestre.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Día 1: recorrido del edificio, reglamento y contactos de emergencia, con acuse firma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Día 2: el elemento nuevo ve un video de YouTube de limpieza y al día siguiente ya sale a su ru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Los químicos se almacenan en envases originales etiquetados, con hojas de seguridad en el cuar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La evaluación práctica se aplica al terminar la semana y su resultado define si sale solo a ru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Las constancias de capacitación se archivan sin fecha ni firma, para no perder tiemp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ímicos y seguridad: la parte no negocia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5]]></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pacitación paga con la misma moneda que cobr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hora invertida en inducción se recupera en tres monedas: menos daños a acabados (el mármol opacado cuesta pulido), menos rotación (la gente que sabe hacer su trabajo no se aburre ni se desgasta «a medias»), y menos reentrenamiento cuando el elemento cruza de zona. Y hay una cuarta: la entrevista de salida del que se va casi nunca habla de salario — habla de «nadie me enseñó» o «me mandaban solo». La capacitación es el idioma en que el edificio le dice al elemento: «importas, por eso te enseñamos bi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ímicos y seguridad: la parte no negocia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na de la inducción son los primeros tres días: día 1 de edificio, día 2 de procedimientos, día 3 de práctica acompañad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acitación conductual completa: demostración + práctica supervisada + evaluación contra checklist antes de soltar la rut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ímicos: SDS accesibles, envases originales etiquetados, regla de no-mezcla, equipo de protección usado y registra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queda en el expediente con fecha y firma: sin registro, la capacitación no existe ante la inspección ni ante el accide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abe hacer un elemento nuevo el día 3 sin que nadie lo esté miran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s procedimientos tiene el edificio escritos con foto y dosific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tiene la última constancia de capacitación en químicos y seguridad del turno nocturn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zona del edificio produce los mismos errores una y otra vez desde distintos element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fue la última re-evaluación sorpresa a un elemento con más de seis me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el itinerario de inducción de tres días con sus registros firmad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y mantener procedimientos de tarea que un elemento nuevo puede seguir sin explic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la práctica del elemento y decidir con evidencia si sale solo a ru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6"/>
              </a:rPr>
              <a:t><![CDATA[Capacitar y inducir: personal que aprende y no improvi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 personal de operación ya está contratado, liderado, supervisado y capacitado: la Ruta 6 toma al otro gran actor del día a día — el edificio físico: mantenimiento planeado, instalaciones críticas y contratist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2026-10-25T00:38:03Z</dcterms:created>
  <dcterms:modified xsi:type="dcterms:W3CDTF">2026-10-25T00:38:03Z</dcterms:modified>
  <dc:title>Capacitar y inducir: personal que aprende y no improvisa</dc:title>
  <dc:description>Presentación editable del OA «Capacitar y inducir: personal que aprende y no improvisa». Enlace: https://negocios.lumbre.lat/object/ofr-r05-oa06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