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ofr-r05-oa0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KTRaeHv8eI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iene que verse bien» no es un estándar: es una opinión esperando pele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iene que verse bien» no es un estándar: es una opinión esperando pelea»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opinión al estándar: la traducción en tres preguntas»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ruta y el momento: si el checklist no incluye prueba de consumo (papel disponible, seco real, bote con bolsa) ni verificación planta por planta con firma de hora, una «✓» llena puede ser un recorrido a medias — auditar la ruta de ese día con el supervisor y con visita sorpresa a la hora repo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respuesta profesional ante una queja «imposible» (los papeles dicen que todo estaba bien) es auditar el proceso, no acusar personas ni culpar al quejoso: visita a la hora exacta, contra-ruta con el supervisor, y revisar si el checklist verifica condiciones o solo rutinas. Subir a 20 puntos (D) es inflar sin diagnosticar; regañar (C) sin evidencia destruye la confianza del equipo en su propio estándar; y asumir que el inquilino exagera (A) es el principio del fin de la rel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ndo la evidencia del checklist contradice la queja del inquilino, se audita la calidad de la ruta y el diseño del checklist contra condiciones observables, no la sinceridad de las pa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por exceso: la evidencia fotográfica acumulada sin criterio se vuelve un archivero digital inútil (y a veces sospecha de vigilancia personal). La foto sirve cuando es (1) de baseline diario de 1-2 puntos clave del lobby, (2) de falla específica para documentar el antes/después y el descuento/reclamo, (3) de hito (después de limpieza profunda, antes de la junta anual). Todo lo demás se marca con la firma de la ruta en el checklist: la evidencia es la firma + la hora, no megaby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evidencia fotográfica es estratégica: baseline, falla y hito. El resto del trabajo se prueba con checklist firmado en ruta con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í/no · frecuencia ·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os tres atributos del estándar supervisable: dicotómico (sin zonas grises), programado (no «de vez en cuando»), y probado (la firma de quien recorrió vale más que la memoria de quien op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hecklist observable + frecuencia + evidencia firmada es la trinidad de la supervisión por estánd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pejo del baño de visitas sin manchas ni gotas → Observable (checklis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l lobby debe sentirse acogedor → Opinión (hay que traduc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Botes de basura de baño con bolsa y al menos 2/3 vacíos → Observable (checklis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Que todo se vea bien limpio → Opinión (hay que traduc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apete de lluvia colocado antes de las 8:00 si el pronóstico indica lluvia → Observable (checklis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os pasillos con buen olor → Opinión (hay que traduci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bservable = sujeto + condición binaria + momento: se puede verificar sin discutir. «Sentirse», «verse bien», «buen olor» son sensaciones que cada cabeza interpreta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orrer la ruta del día con el checklist en la mano (tableta o papel), zona por zona, sin saltos. → Marcar cada casilla tal cual se ve, con foto solo de fallas, y firmar con hora. → Retroalimentación en el momento al elemento: lo que se corrigió y lo que estuvo bien dicho ahí. → Convertir las fallas recurrentes en pendientes con responsable y fecha (no en regaños). → Alimentar el tablero semanal: % de cumplimiento por zona y las 2 fallas que se repit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uta sin marca no deja evidencia; la marca sin feedback no mejora a nadie; el feedback sin pendiente no se cierra; y todo junto sin tablero no se puede gestionar con dirección ni con el contrat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upervisión completa es un ciclo de cinco pasos: recorrer, marcar, retroalimentar, dar salida a la falla y llevar el dato al tabl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2. El estándar de cada zona se ajusta según la simpatía del elemento: a los cumplidos se les marca más fáci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ínea 2: el favoritismo destruye el estándar entero — si la vara cambia por persona, ningún dato sirve y el equipo aprende que se negocia con la simpatía, no con el trabajo. Línea 4: un problema recurrente sin revisión en campo es escritorio adivinando; la regla es: dos semanas igual → recorrido conjunto + causa raíz + plan con fecha. Las líneas 1, 3 y 5 son la política cor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stándar que se flexiona por persona deja de ser estándar, y lo recurrente sin pisarlo en campo queda sin diagnós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ofr-r05-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la opinión al estándar: la traducción en tres preguntas»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ofr-r05-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debes poder hacer»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4964" r:id="rId1"/>
    <p:sldLayoutId id="2481904965" r:id="rId2"/>
    <p:sldLayoutId id="2481904966" r:id="rId3"/>
    <p:sldLayoutId id="248190496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7032b84c816f6e9f0822efdc438816b6d0d7761c1f3a60c1.jpg"/>
  <Relationship Id="rId3" Type="http://schemas.openxmlformats.org/officeDocument/2006/relationships/hyperlink" Target="https://negocios.lumbre.lat/object/ofr-r05-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hyperlink" Target="https://negocios.lumbre.lat/object/ofr-r05-oa03" TargetMode="External"/>
  <Relationship Id="rId4" Type="http://schemas.openxmlformats.org/officeDocument/2006/relationships/hyperlink" Target="https://negocios.lumbre.lat/object/ofr-r05-oa03" TargetMode="External"/>
  <Relationship Id="rId5"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KTRaeHv8eIg2.jpg"/>
  <Relationship Id="rId3" Type="http://schemas.openxmlformats.org/officeDocument/2006/relationships/hyperlink" Target="https://negocios.lumbre.lat/object/ofr-r05-oa03" TargetMode="External"/>
  <Relationship Id="rId4" Type="http://schemas.openxmlformats.org/officeDocument/2006/relationships/hyperlink" Target="https://www.youtube.com/watch?v=KTRaeHv8eIg" TargetMode="External"/>
  <Relationship Id="rId5" Type="http://schemas.openxmlformats.org/officeDocument/2006/relationships/hyperlink" Target="https://www.youtube.com/watch?v=KTRaeHv8eIg" TargetMode="External"/>
  <Relationship Id="rId6"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ofr-r05-oa03" TargetMode="External"/>
  <Relationship Id="rId3" Type="http://schemas.openxmlformats.org/officeDocument/2006/relationships/notesSlide" Target="../notesSlides/notesSlide3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495800"/>
          <a:chOff x="514350" y="990600"/>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pervis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stánda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hecklist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u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videnci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pervisar con estándares medibles y evidencia (rutas, checklists, fotos), no con impresiones ni favoritismos.]]></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5-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562100"/>
            <a:ext cx="3105150" cy="18669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ervisar con estándares medibles y evidencia (rutas, checklists, fotos), no con impresiones ni favoritismos.]]></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pervisión de operación por estándares: convertir «todo debe verse bien» en checklists observables, rutas de recorrido con frecuencia, evidencia fotográfica y retroalimentación en el momento.]]></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3]]></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hecklist · supervisión · estándares · evidenc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ene que verse bien» no es un estándar: es una opinión esperando pel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upervisión profesional no pasea: recorre rutas, marca casillas, toma la foto y regresa con datos — no con corajes.]]></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webp.]]></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5848350"/>
          <a:chOff x="514350" y="247650"/>
          <a:chExt cx="8629650" cy="584835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ene que verse bien» no es un estándar: es una opinión esperando pele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3]]></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Duties and Responsibilities of a Housekeeping Supervisor in a five-star Hotel]]></a:t>
            </a:r>
          </a:p>
        </p:txBody>
      </p:sp>
      <p:sp>
        <p:nvSpPr>
          <p:cNvPr id="10" name=""/>
          <p:cNvSpPr txBox="1"/>
          <p:nvPr/>
        </p:nvSpPr>
        <p:spPr>
          <a:xfrm>
            <a:off x="4362450" y="3181350"/>
            <a:ext cx="42672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externo de apoyo (RsN Hospitality en YouTube): las responsabilidades de una supervisora de limpieza en un hotel cinco estrellas — el estándar hotelero que un edificio corporativo puede emular.]]></a:t>
            </a:r>
          </a:p>
        </p:txBody>
      </p:sp>
      <p:sp>
        <p:nvSpPr>
          <p:cNvPr id="11" name=""/>
          <p:cNvSpPr txBox="1"/>
          <p:nvPr/>
        </p:nvSpPr>
        <p:spPr>
          <a:xfrm>
            <a:off x="4362450" y="555307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ene que verse bien» no es un estándar: es una opinión esperando pele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 «El baño de visitas está asqueroso», soltó el gerente del piso 3 en el lobby. — «¿Cuál? ¿A qué hora? Yo pasé a las 9 y estaba perfecto», respondió el de limpieza. Marisol llegó a conciliar y no tenía cómo: nadie tenía un estándar, nadie tenía una ruta, nadie tenía una foto. Los dos decían la verdad de su memoria.]]></a:t>
            </a:r>
          </a:p>
        </p:txBody>
      </p:sp>
      <p:sp>
        <p:nvSpPr>
          <p:cNvPr id="8" name=""/>
          <p:cNvSpPr txBox="1"/>
          <p:nvPr/>
        </p:nvSpPr>
        <p:spPr>
          <a:xfrm>
            <a:off x="514350" y="2943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scusión es el costo oculto de supervisar con impresiones: el equipo se defiende («sí lo limpié»), el inquilino se frustra («nunca me hacen caso»), y la administradora arbitra percepciones en lugar de dirigir estándar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ene que verse bien» no es un estándar: es una opinión esperando pele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pervisión por estándares cambia las reglas del juego: «baño de visitas limpio» se traduce en una lista observable (sin manchas en espejo, papel disponible, piso seco, olor neutro), con ruta y horario de verificación, foto de evidencia y firma de quien revisó. No es desconfianza del personal: es la única forma de tratarlo con justicia — y de sostener la conversación con el inquilino con datos y no con memori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iene que verse bien» no es un estándar: es una opinión esperando pele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aprender]]></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terminar este objeto puedes: traducir cualquier estándar de calidad en checklist observable, diseñar rutas de recorrido con frecuencia por zona, generar evidencia fotográfica útil (no acumulada) y dar retroalimentación en el momento con la lista en man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opinión al estándar: la traducción en tres pregu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í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ón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3: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7: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r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pervis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eckli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el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mp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d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bb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ec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opinión al estándar: la traducción en tres pregu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s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e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p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uv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o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uv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o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a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i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rri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idu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st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quin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larañ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mp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in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opinión al estándar: la traducción en tres pregunt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recuencia manda: un checklist de lobby revisado «cuando se pueda» no protege a nadie; la ruta con hora crea el hábito y la evidenc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3]]></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000250"/>
                <a:gridCol w="2000250"/>
                <a:gridCol w="2400300"/>
                <a:gridCol w="1714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uta / 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s del checklist]]></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bby y acc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 veces en días hábiles (8:00, 13:00, 17:3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stales, piso, tapete de lluvia, olor, recepción ordenada, directorio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ecklist firmado en ruta; foto diaria de baseli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3]]></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000250"/>
                <a:gridCol w="2000250"/>
                <a:gridCol w="2400300"/>
                <a:gridCol w="1714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uta / 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s del checklist]]></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ños com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 revisiones (8:30, 11:30, 14:30, 17: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manchas, consumibles, seco, papel disponible, botes al 50 %, ventil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ecklist + foto solo de fal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3]]></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000250"/>
                <a:gridCol w="2000250"/>
                <a:gridCol w="2400300"/>
                <a:gridCol w="1714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uta / 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s del checklist]]></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sos y elevad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diaria de todas las plantas en horario escalo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sillo sin residuos, huella de elevador limpia, esquineros, señalización de extintores vi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uta con firma por pla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3]]></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000250"/>
                <a:gridCol w="2000250"/>
                <a:gridCol w="2400300"/>
                <a:gridCol w="1714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uta / 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s del checklist]]></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cionamiento y car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aria de mañana + semanal profun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escombro/líquidos, rampa libre, señalización legible, luminarias encend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hecklist + foto de incid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3]]></a:t>
            </a:r>
          </a:p>
        </p:txBody>
      </p:sp>
      <p:graphicFrame>
        <p:nvGraphicFramePr>
          <p:cNvPr id="7" name="" descr=""/>
          <p:cNvGraphicFramePr>
            <a:graphicFrameLocks noGrp="1"/>
          </p:cNvGraphicFramePr>
          <p:nvPr/>
        </p:nvGraphicFramePr>
        <p:xfrm>
          <a:off x="514350" y="1257300"/>
          <a:ext cx="8115300" cy="1933575"/>
        </p:xfrm>
        <a:graphic>
          <a:graphicData uri="http://schemas.openxmlformats.org/drawingml/2006/table">
            <a:tbl>
              <a:tblPr firstRow="1" bandRow="1"/>
              <a:tblGrid>
                <a:gridCol w="2000250"/>
                <a:gridCol w="2000250"/>
                <a:gridCol w="2400300"/>
                <a:gridCol w="1714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Z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uta / frecu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untos del checklist]]></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vide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zotea / cuarto de máqui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l con manten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residuos acumulados, puertas cerradas, filtraciones visibles, orden de herrami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oto semanal comparat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la opinión al estándar: la traducción en tres pregunt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hecklist de baños del mediodía está lleno de «✓» pero el inquilino del piso 2 reporta otro baño con fugas de agua y sin papel. ¿Qué falla del sistema de supervisión es la primera a revisar?]]></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inquilino: seguro entró alguien después de la revisión a poner una que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3]]></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ruta y el momento: si el checklist no incluye prueba de consumo (papel disponible, seco real, bote con bolsa) ni verificación planta por planta con firma de hora, una «✓» llena puede ser un recorrido a medias — auditar la ruta de ese día con el supervisor y con visita sorpresa a la hora reportada]]></a:t>
            </a:r>
          </a:p>
        </p:txBody>
      </p:sp>
      <p:sp>
        <p:nvSpPr>
          <p:cNvPr id="8" name=""/>
          <p:cNvSpPr txBox="1"/>
          <p:nvPr/>
        </p:nvSpPr>
        <p:spPr>
          <a:xfrm>
            <a:off x="666750" y="28575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limpieza: regañar al encargado del turno con la queja impresa]]></a:t>
            </a:r>
          </a:p>
        </p:txBody>
      </p:sp>
      <p:sp>
        <p:nvSpPr>
          <p:cNvPr id="9" name=""/>
          <p:cNvSpPr txBox="1"/>
          <p:nvPr/>
        </p:nvSpPr>
        <p:spPr>
          <a:xfrm>
            <a:off x="666750" y="3238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formato: subir el número de puntos de 6 a 20 para que sea más estrict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la opinión al estándar: la traducción en tres pregu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omar fotos de evidencia todos los días de todo el edificio es la mejor práctica de una supervisión ser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la opinión al estándar: la traducción en tres pregunt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 estándar es observable cuando cabe en una casilla ___, su revisión tiene hora y ___ definidas, y su verificación deja una ___ con fir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la opinión al estándar: la traducción en tres pregu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de «estándar»: la que sí es observable pasa a checklist, la que es opinión hay que traducirl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bservable (checklist)]]></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inión (hay que traducirl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pejo del baño de visitas sin manchas ni gotas]]></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 lobby debe sentirse acogedor]]></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otes de basura de baño con bolsa y al menos 2/3 vací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Que todo se vea bien limpio]]></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apete de lluvia colocado antes de las 8:00 si el pronóstico indica lluvia]]></a:t>
            </a:r>
          </a:p>
        </p:txBody>
      </p:sp>
      <p:sp>
        <p:nvSpPr>
          <p:cNvPr id="9" name=""/>
          <p:cNvSpPr txBox="1"/>
          <p:nvPr/>
        </p:nvSpPr>
        <p:spPr>
          <a:xfrm>
            <a:off x="514350" y="22574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os pasillos con buen olor]]></a:t>
            </a:r>
          </a:p>
        </p:txBody>
      </p:sp>
      <p:sp>
        <p:nvSpPr>
          <p:cNvPr id="10" name=""/>
          <p:cNvSpPr txBox="1"/>
          <p:nvPr/>
        </p:nvSpPr>
        <p:spPr>
          <a:xfrm>
            <a:off x="514350" y="2619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la opinión al estándar: la traducción en tres pregunt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clo de una mañana de supervisión con estándares.]]></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rcar cada casilla tal cual se ve, con foto solo de fallas, y firmar con hora.]]></a:t>
            </a:r>
          </a:p>
        </p:txBody>
      </p:sp>
      <p:sp>
        <p:nvSpPr>
          <p:cNvPr id="10" name=""/>
          <p:cNvSpPr txBox="1"/>
          <p:nvPr/>
        </p:nvSpPr>
        <p:spPr>
          <a:xfrm>
            <a:off x="628650" y="2667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troalimentación en el momento al elemento: lo que se corrigió y lo que estuvo bien dicho ahí.]]></a:t>
            </a:r>
          </a:p>
        </p:txBody>
      </p:sp>
      <p:sp>
        <p:nvSpPr>
          <p:cNvPr id="11" name=""/>
          <p:cNvSpPr txBox="1"/>
          <p:nvPr/>
        </p:nvSpPr>
        <p:spPr>
          <a:xfrm>
            <a:off x="628650" y="33432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vertir las fallas recurrentes en pendientes con responsable y fecha (no en regaño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imentar el tablero semanal: % de cumplimiento por zona y las 2 fallas que se repite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correr la ruta del día con el checklist en la mano (tableta o papel), zona por zona, sin salto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 la opinión al estándar: la traducción en tres pregunt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udita la «política de supervisión» que redactó el auxiliar. Marca las líneas con problemas.]]></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 La supervisora recorre las rutas publicadas con checklist de puntos observables y firma con hor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2. El estándar de cada zona se ajusta según la simpatía del elemento: a los cumplidos se les marca más fáci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 Las fallas se documentan con foto y se retroalimenta al elemento en el momento del recorri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4. Si un área sale mal dos semanas seguidas, se anota en la junta mensual con el contratista sin revisarla en camp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5. El tablero semanal se envía a la administración con % de cumplimiento por zo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opinión al estándar: la traducción en tres pregun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3]]></a:t>
            </a:r>
          </a:p>
        </p:txBody>
      </p:sp>
      <p:sp>
        <p:nvSpPr>
          <p:cNvPr id="7" name="" descr=""/>
          <p:cNvSpPr/>
          <p:nvPr/>
        </p:nvSpPr>
        <p:spPr>
          <a:xfrm>
            <a:off x="514350" y="1219200"/>
            <a:ext cx="8115300" cy="33051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pervisar también protege al equip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evidencia firmada no solo acusa: defiende. Cuando un inquilino afirma que «nadie limpia nunca», la supervisora con rutas muestra los checklists y fotos del mes, y la conversación se vuelve concreta (¿qué hora no cubrimos?) en lugar de un juicio al personal. Cuando el contratista quiere cerrar el mes cobrando sin cumplir, el checklist es la pieza del pago. Y cuando a un elemento le va mal dos veces seguidas, la evidencia separa el problema de capacidad (se entrena) del problema de atención (se corrige) del problema del estándar mal escrito (se ajusta a é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la opinión al estándar: la traducción en tres pregun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3]]></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te curso no da asesoría legal ni fiscal]]></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urso enseña la práctica del mercado mexicano y cita leyes y reglas generales. Cada contrato, tema fiscal o conflicto concreto se decide con la legislación de tu estado y con profesionales (abogado y contador). La regla de oro de la administradora profesional: documentar, verificar y saber a quién llamar a tiemp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stándar es observable si cabe en casilla sí/no con ejemplo visual; «que se vea bien» es opinión sin protección para nadi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zona vive con ruta publicada, frecuencia por franja y checklist firmado con hora; la foto es baseline, falla o hit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troalimentación se da en el momento y en la zona, con la lista en la mano; la falla recurrente se vuelve pendiente con fecha, no regañ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ablero de % de cumplimiento por zona es el puente del trabajo diario hacia la junta con dirección y con el contratist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stándar de nuestro edificio es todavía una opinión disfrazada de checklist?]]></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recorre qué ruta, a qué hora, y qué firma al terminar?]]></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acemos con la casilla marcada «✓» que el inquilino contradice con una queja?]]></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as fallas repetidas este mes apuntan al estándar mal escrito y no al personal?]]></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muestra el tablero semanal de cumplimiento y a quién lleg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ertir cualquier estándar de calidad en checklist observable con ruta y frecuenci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ducir el recorrido de supervisión con firma, evidencia puntual y feedback en el moment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imentar y leer el tablero de cumplimiento con el contratista y con direc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ofr-r05-oa03"/>
              </a:rPr>
              <a:t><![CDATA[Supervisar con estándares: checklists, rutas y evidenci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 pas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upervisar con datos cambia también la conversación con las personas: en el siguiente objeto, cómo dar instrucciones, retroalimentar sin desmotivar y resolver roces del equip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2026-10-25T00:38:11Z</dcterms:created>
  <dcterms:modified xsi:type="dcterms:W3CDTF">2026-10-25T00:38:11Z</dcterms:modified>
  <dc:title>Supervisar con estándares: checklists, rutas y evidencia</dc:title>
  <dc:description>Presentación editable del OA «Supervisar con estándares: checklists, rutas y evidencia». Enlace: https://negocios.lumbre.lat/object/ofr-r05-oa03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