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4-oa0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viso de salida llega cuando ya es caro: la renovación se gestiona un año antes»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viso de salida llega cuando ya es caro: la renovación se gestiona un año antes»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lo que dice un inquilino cuando ya decidió irs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gendar ya una junta de servicio (no de renovación): revisar cómo ha ido el año, escuchar qué cambió en su operación, y dejar sobre la mesa la conversación de futuro con opciones claras (plazo, adecuación, esquema de renovación) antes de que el mercado les ponga otras oficinas en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ez meses es la ventana exacta: una junta de servicio abre la oreja sin sonar a desesperación, y deja la renovación conversada con datos. Esperar (opción A) es regalar el timing al otro lado; descontar 15 % sin cuenta ni contrapartida (C) quema 432 mil anuales sin comprar nada (un «me voy» ya financiado); y ayudarles a irse (D) es profesional solo en el relato — en los números es sabotaje con corb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novación se negocia 9-12 meses antes del término, partiendo de una revisión de servicio que detecta el cambio de operación del inquilino antes de que decida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50 miles de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acancia 9 × 180 = 1,620; corretaje 1 × 180 = 180; adecuación asumida por la propiedad = 50; total 1,850 miles de pesos, unos 10.3 mensualidades de la renta vieja. Revisa la lógica, no solo el número: el punto es que una «simple salida» cuesta entre 10 y 12 meses de renta neta en el mercado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de reposición de un inquilino suma semanas de vacancia, corretaje, adecuaciones y descuento de mercado; típicamente equivale a 10-12 mensualidades de la renta anti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e retiene cuando la cuenta acompaña. Un inquilino en declive que paga 20 % debajo de mercado, con demanda creciente en tu zona y espacios que él no aprovecharía, puede costarte más retenerlo (a descuento) que dejarlo ir (con re-renta cara). La comparación honesta: oferta de renovación (renta, plazo, ajustes) contra el escenario realista de salida (vacancia esperada + corretaje + adecuación + nueva renta). Hay casos en que el segundo número gana... y hay casos en que ni la renovación te salva: el inquilino se va igual, por eso el semáforo lleg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de retener es un comparativo económico entre condiciones de renovación y costo-neto de reposición, no una regla automática de lea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9-12 ·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ueve a doce meses es el estándar del mercado corporativo: alcanza para negociar plazo, adecuaciones o precio con alternativas abiertas de ambos lados, sin la presión del aviso contractual corriendo. Y el semáforo solo sirve si se mira antes de la crisis: cadencia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iclo profesional de retención opera con revisión mensual de riesgo y negociación de renovación a 9-12 meses del ven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vocar la junta de servicio y levantar el semáforo → La administrador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ajar la renta base 10 % en la renovación → Va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gelar el aumento anual un año a cambio de extender plazo → Va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oner al día mantenimiento pospuesto y placas nuevas como gesto de aprecio → La administrador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decuación mayor (mover muros) incluida en la renovación → Va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sentar el comparativo retener vs re-rentar con supuestos realistas → La administrador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vocar, medir, presentar y dar pequeños gestos es administración; tocar precio, plazo, aumentos o capital es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junta de renovación: agenda de 45 minutos que salva un lustr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da mes: actualizar el semáforo con evidencia de pagos, servicio y relación. → A 12 meses del término: junta de servicio sin agenda de renovación, solo escuchar su operación. → A 10-11 meses: comparativo retener vs re-rentar con supuestos de mercado, listo para dirección. → A 9-10 meses: junta de renovación con dos o tres escenarios y fechas de decisión. → Firma de renovación o activación del plan B comercial el mismo día d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máforo mensual permite leer el clima de la relación; la junta de servicio abre la conversación sin precio; los números llegan antes que la negociación; y cualquier desenlace termina con acción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tención es un ciclo continuo de señales, servicio y negociación temprana; la renovación «de último minuto» es su form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Las juntas de renovación se agendarán a 9-12 meses del vencimiento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el semáforo que solo se mira cuando el aviso llegó no previene nada — es acta de defunción, no de salud. Línea 3: el descuento inmediato sin contrapartida (plazo, ampliación, esquema) es pura pérdida neta, y entrena al inquilino a amenazar cada año. Las líneas 2 y 4 son la práctic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tener sin calendario ni contrapartida convierte la lealtad en descuento perpetuo: cada concesión debe comprar algo (plazo, garantía de pago, expa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868" r:id="rId1"/>
    <p:sldLayoutId id="2481907869" r:id="rId2"/>
    <p:sldLayoutId id="2481907870" r:id="rId3"/>
    <p:sldLayoutId id="24819078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541c917d590f04ead105344cb935b139836ed791b3565a21.jpg"/>
  <Relationship Id="rId3" Type="http://schemas.openxmlformats.org/officeDocument/2006/relationships/hyperlink" Target="https://negocios.lumbre.lat/object/ofr-r04-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hyperlink" Target="https://negocios.lumbre.lat/object/ofr-r04-oa03" TargetMode="External"/>
  <Relationship Id="rId4" Type="http://schemas.openxmlformats.org/officeDocument/2006/relationships/hyperlink" Target="https://negocios.lumbre.lat/object/ofr-r04-oa03"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3" TargetMode="External"/>
  <Relationship Id="rId3"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ov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g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vi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señales tempranas de riesgo de salida y negociar renovaciones comparando el costo real de retener contra re-rent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tención de inquilinos corporativos: señales tempranas de salida, semáforo de riesgo, la junta de renovación a los 12 meses y la comparación contable entre retener y re-rentar.]]></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novación · retención · fidelización · vaca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viso de salida llega cuando ya es caro: la renovación se gestiona un año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novación negociada a tiempo ahorra la diferencia entre una prórroga y volver a vender el espacio desde cer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viso de salida llega cuando ya es caro: la renovación se gestiona un año a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ora del piso 9 avisó su salida un viernes, con los 90 días del contrato en regla. Marisol lo leyó dos veces: llevaba ]]></a:t>
            </a:r>
            <a:r>
              <a:rPr lang="en-US" b="1"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viendo las señales — el gerente que ya no saludaba en el elevador, la reducción de credenciales nuevas, el silencio del comité sobre si «se queda o se va el equipo de Madrid», las dos juntas mensuales que cancel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viso de salida llega cuando ya es caro: la renovación se gestiona un año a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olpe no fue la salida: fue la cuenta. Nueve semanas de vacancia, una adecuación que el nuevo inquilino pidió distinta, dos meses de corretaje, y una renta de mercado un 8 % abajo de la que se iba. Todo eso se pudo negociar (o al menos planear) desde abril.]]></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tención no es perseguir inquilinos tristes: es un sistema de señales, una junta de renovación a tiempo y una cuenta clara — ¿cuánto cuesta realmente retener versus re-rentar? Este objeto te da las tres piez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viso de salida llega cuando ya es caro: la renovación se gestiona un año a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leer las señales tempranas de una salida, operar un semáforo de riesgo por inquilino, planear y conducir la junta de renovación 9-12 meses antes del término, y calcular el costo real de retener versus re-ren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lo que dice un inquilino cuando ya decidió i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es de ocupación:]]></a:t>
            </a:r>
            <a:r>
              <a:rPr lang="en-US" strike="noStrike" sz="2100" spc="0" u="none" cap="none">
                <a:solidFill>
                  <a:srgbClr val="1B2438">
                    <a:alpha val="100000"/>
                  </a:srgbClr>
                </a:solidFill>
                <a:latin typeface="Calibri"/>
              </a:rPr>
              <a:t><![CDATA[ deja de pedir credenciales nuevas (o empieza a dar de baja), mueve archiveros a bodegas, pregunta por el reglamento de mudanzas «por curiosidad», subarrienda una sala internament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es de relación:]]></a:t>
            </a:r>
            <a:r>
              <a:rPr lang="en-US" strike="noStrike" sz="2100" spc="0" u="none" cap="none">
                <a:solidFill>
                  <a:srgbClr val="1B2438">
                    <a:alpha val="100000"/>
                  </a:srgbClr>
                </a:solidFill>
                <a:latin typeface="Calibri"/>
              </a:rPr>
              <a:t><![CDATA[ el gerente desaparece de las juntas, el trato se vuelve correcto pero frío, los tickets se sustituyen por silencios (señal peligrosísima: ya no esperan nada del edific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lo que dice un inquilino cuando ya decidió i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es de mercado:]]></a:t>
            </a:r>
            <a:r>
              <a:rPr lang="en-US" strike="noStrike" sz="2100" spc="0" u="none" cap="none">
                <a:solidFill>
                  <a:srgbClr val="1B2438">
                    <a:alpha val="100000"/>
                  </a:srgbClr>
                </a:solidFill>
                <a:latin typeface="Calibri"/>
              </a:rPr>
              <a:t><![CDATA[ un competidor remodela cerca y sale en los portales, el equipo de crecimiento de tu propio broker les mostró otras opciones (filtra), su industria está en recorte (noticia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es contractuales:]]></a:t>
            </a:r>
            <a:r>
              <a:rPr lang="en-US" strike="noStrike" sz="2100" spc="0" u="none" cap="none">
                <a:solidFill>
                  <a:srgbClr val="1B2438">
                    <a:alpha val="100000"/>
                  </a:srgbClr>
                </a:solidFill>
                <a:latin typeface="Calibri"/>
              </a:rPr>
              <a:t><![CDATA[ pregunta por la cláusula de salida anticipada «para un escenario hipotético», deja de negociar menudencias de mantenimiento, y en la junta del año dice «ya veremos cómo viene el próximo añ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máforo por inquilino: la hoja que se revisa cada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máforo se llena con evidencia de los objetos anteriores: morosidad (R3), tickets y cierres (OA02), juntas. Si un inquilino está rojo en junio y tú te enteras en noviembre, el problema no fue el inquilino: fue el siste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3]]></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266825"/>
                <a:gridCol w="2895600"/>
                <a:gridCol w="3952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lega el inquil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la administrad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 al día, usa el canal de servicio, asiste a juntas, crece o renueva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lebrar en silencio: mantener el estándar; preguntarle en la junta anual qué más podría hacer 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o más señales activas, pagos con micro-atrasos, junta cancelada sin reprogr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ta especial de servicio: «notamos menos contacto, ¿qué está pasando con su operación?» sin hablar de reno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3]]></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266825"/>
                <a:gridCol w="2895600"/>
                <a:gridCol w="3952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lega el inquil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la administrad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es de ocupación reales, silencio total de servicio, sondeo de salida anticip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 a dirección con el expediente: definir margen de negociación (renta, plazo, adecuación) antes de que el aviso lle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emáforo por inquilino: la hoja que se revisa cada m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n 10 meses para el término del contrato del piso 9 (renta 240 mil mensuales). El semáforo está amarillo: juntas canceladas y dos bajas de credenciales. ¿Cuál es la jugada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 que ellos pidan la renovación: si les dices «los veo salir», se ofend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3]]></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endar ya una junta de servicio (no de renovación): revisar cómo ha ido el año, escuchar qué cambió en su operación, y dejar sobre la mesa la conversación de futuro con opciones claras (plazo, adecuación, esquema de renovación) antes de que el mercado les ponga otras oficinas enfrente]]></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s desde ahora un 15 % de descuento para que no se vayan]]></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les ellos mismos un espacio en otro edificio para salir bien con la rel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emáforo por inquilino: la hoja que se revisa cada mes]]></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alida deja 9 semanas de vacancia con la renta vieja de 180,000, corretaje de un mes, y adecuación de 350,000 que la propiedad asume en 50,000 (la otra parte la cubre el nuevo inquilino con plazo más largo y renta 5 % arriba). ¿Cuánto cuesta la reposición en total, en miles de pesos? Responde con el número de miles (redondea a entero).]]></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les de pesos): ________________]]></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emáforo por inquilino: la hoja que se revisa cada m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novar siempre conviene: retener al inquilino es automáticamente mejor que dejarlo ir y rentar al merc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emáforo por inquilino: la hoja que se revisa cada m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junta de renovación se agenda ___ meses antes del término, y el semáforo de riesgo se revisa cada ___.]]></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emáforo por inquilino: la hoja que se revisa cada m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alanca de renovación: la puede ofrecer la administradora sola, o requiere decisión de direc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administradora decid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con direc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vocar la junta de servicio y levantar el semáfor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jar la renta base 10 % en la renovación]]></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gelar el aumento anual un año a cambio de extender plaz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ner al día mantenimiento pospuesto y placas nuevas como gesto de apreci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decuación mayor (mover muros) incluida en la renovación]]></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sentar el comparativo retener vs re-rentar con supuestos realistas]]></a:t>
            </a:r>
          </a:p>
        </p:txBody>
      </p:sp>
      <p:sp>
        <p:nvSpPr>
          <p:cNvPr id="10" name=""/>
          <p:cNvSpPr txBox="1"/>
          <p:nvPr/>
        </p:nvSpPr>
        <p:spPr>
          <a:xfrm>
            <a:off x="514350" y="2933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de renovación: agenda de 45 minutos que salva un lu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lance del año (10 min):]]></a:t>
            </a:r>
            <a:r>
              <a:rPr lang="en-US" strike="noStrike" sz="2100" spc="0" u="none" cap="none">
                <a:solidFill>
                  <a:srgbClr val="1B2438">
                    <a:alpha val="100000"/>
                  </a:srgbClr>
                </a:solidFill>
                <a:latin typeface="Calibri"/>
              </a:rPr>
              <a:t><![CDATA[ datos, no adjetivos — tickets y cierres a tiempo, cumplimiento de servicio, qué salió bien y qué no del lado del edificio. Se pide retroalimentación explícita y se escucha sin defenders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 operación hacia adelante (10 min):]]></a:t>
            </a:r>
            <a:r>
              <a:rPr lang="en-US" strike="noStrike" sz="2100" spc="0" u="none" cap="none">
                <a:solidFill>
                  <a:srgbClr val="1B2438">
                    <a:alpha val="100000"/>
                  </a:srgbClr>
                </a:solidFill>
                <a:latin typeface="Calibri"/>
              </a:rPr>
              <a:t><![CDATA[ ¿crecen, se contraen, cambian de esquema híbrido? Sus planes de dos años dictan el plazo que les sirve (3 años a uno que crece; flexibilidad de salida a uno incier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de renovación: agenda de 45 minutos que salva un lu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opuesta (15 min):]]></a:t>
            </a:r>
            <a:r>
              <a:rPr lang="en-US" strike="noStrike" sz="2100" spc="0" u="none" cap="none">
                <a:solidFill>
                  <a:srgbClr val="1B2438">
                    <a:alpha val="100000"/>
                  </a:srgbClr>
                </a:solidFill>
                <a:latin typeface="Calibri"/>
              </a:rPr>
              <a:t><![CDATA[ dos o tres escenarios sobre la mesa con números: renovación seca con aumento pactado, extensión a cambio de adecuación, o «pago y me voy» con plazo más corto y prima. Nunca una sola opción: una sola opción se siente ultimátum.]]></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uerdos y fechas (10 min):]]></a:t>
            </a:r>
            <a:r>
              <a:rPr lang="en-US" strike="noStrike" sz="2100" spc="0" u="none" cap="none">
                <a:solidFill>
                  <a:srgbClr val="1B2438">
                    <a:alpha val="100000"/>
                  </a:srgbClr>
                </a:solidFill>
                <a:latin typeface="Calibri"/>
              </a:rPr>
              <a:t><![CDATA[ quién lleva la contrapropuesta, cuándo se decide, qué pasa si no renuevan (plan B de comercialización de la Ruta 2 se activa el mismo día). Todo en acta corta de jun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junta de renovación: agenda de 45 minutos que salva un lu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anual de retención de un inquilino corporativ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12 meses del término: junta de servicio sin agenda de renovación, solo escuchar su operación.]]></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10-11 meses: comparativo retener vs re-rentar con supuestos de mercado, listo para dirección.]]></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9-10 meses: junta de renovación con dos o tres escenarios y fechas de decis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rma de renovación o activación del plan B comercial el mismo día de la decis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da mes: actualizar el semáforo con evidencia de pagos, servicio y rel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de renovación: agenda de 45 minutos que salva un lu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3]]></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novar también se vend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novación no es un trámite: es una venta con cliente cautivo. Así como en la Ruta 2 preparaste la ficha y el recorrido para un prospecto, prepara «el kit de renovación» para tu inquilino actual: fotos de las mejoras del año, números de servicio, la voz de sus propios empleados (una encuesta corta de satisfacción de sus colaboradores vale oro cuando él discute presupuesto con su casa matriz), y qué tan caro le saldría a ÉL irse (su mudanza, su reinstalación, su curva de aprendizaje). Un inquilino que puede defender tu edificio ante su directiva es un inquilino que renuev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junta de renovación: agenda de 45 minutos que salva un lu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el plan de retención que propuso el broker en la junta: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El semáforo de riesgo lo revisaremos solo cuando un inquilino mande el aviso de sali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Las juntas de renovación se agendarán a 9-12 meses del vencimiento del contra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Si el inquilino pide descuento, se lo concedemos de inmediato para no perder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Presentaremos el comparativo de retener contra re-rentar antes de negociar condici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nta de renovación: agenda de 45 minutos que salva un lu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ida de un inquilino se anuncia con señales (operativas, de relación, contractuales) meses antes del aviso form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máforo mensual con evidencia de pagos, servicio y relación es el radar de la reten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novación se negocia a 9-12 meses del término: junta de servicio primero, escenarios con números después.]]></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ener es una decisión económica: costo de reposición (vacancia + corretaje + adecuación + descuento) contra condiciones de renovación con contrapart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ñales de salida observamos en cada inquilino este mes y en qué color está su semáfo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toca la junta de renovación de cada contrato y quién la conduc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costaría realmente re-rentar el piso X: semanas de vacancia, corretaje, adecuación y renta de merc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trapartida compra cada concesión (descuento, congelación, adecuación) que ofrecem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cuesta a nuestro inquilino irse, y cómo le ayudamos a defender el edificio ante su propia directiv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r el semáforo mensual por inquilino con evidencia de pagos, servicio y rel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y conducir la junta de renovación con escenarios y fechas de decis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comparativo retener versus re-rentar y presentarlo a dirección con supuest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3"/>
              </a:rPr>
              <a:t><![CDATA[Retención y renovación: llegar antes del aviso de sal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tener es la mitad del círculo; la otra mitad es que el edificio se lleve bien con todos a la vez. En el siguiente objeto, la convivencia entre empresas: ruido, horarios y estaciona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2026-10-25T01:26:35Z</dcterms:created>
  <dcterms:modified xsi:type="dcterms:W3CDTF">2026-10-25T01:26:35Z</dcterms:modified>
  <dc:title>Retención y renovación: llegar antes del aviso de salida</dc:title>
  <dc:description>Presentación editable del OA «Retención y renovación: llegar antes del aviso de salida». Enlace: https://negocios.lumbre.lat/object/ofr-r04-oa03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