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4-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EkfiWMLBVj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n canal único, no hay servicio: hay murmullos»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nal único: una puerta, muchos timbre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XL0TH5zSGF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 P1 crítico — posible riesgo eléctrico y se escala ya; (c) P2 alto — daño progresivo a una suite valiosa, atención el mismo día; (b) P3 normal — incomodidad sin riesgo, se programa en e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triz clasifica por riesgo e impacto, no por ruido ni por valor comercial: olor a quemado en eléctrico es riesgo de seguridad (P1, parar y escalar hoy mismo, con corte preventivo si hace falta). El goteo es P2: daña acabado, mobiliario y la relación, pero no pone a nadie en riesgo inminente. La silla coja es P3 legítimo: un mes esperando no lo convierte en P2, lo convierte en evidencia de que el sistema no cerraba tickets. Orden por orden de llegada (opción D) es exactamente el «servicio por gritos» que se quiere m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oridad de un ticket se define por riesgo a personas, impacto operativo y urgencia técnica; la presión o el volumen del solicitante no alteran la clas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ticket se cierra cuando el **inquilino confirma que quedó resuelto**. «Hecho por el técnico» y «cerrado con el cliente» son dos estados distintos: la llave se reemplazó pero no se probó con su copia, el goteo paró pero quedó la mancha. El cierre profesional tiene un micro-paso final: «tu reporte X quedó resuelto así; ¿confirmas?» — y si no confirma, reabre. Ese paso es la diferencia entre un edificio que repara y uno que 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ierre de un ticket exige verificación con quien reportó: sin confirmación del solicitante, el ticket queda en «ejecutado», estado que aún no cierra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único ·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dos reglas que sostienen la mesa de servicio: unicidad (si no está en el canal, no existe — así se muere el «se los dije en el pasillo») y cierre verificado (el técnico no cierra, cierra la satisfacción del que repor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anal único con folios y un cierre verificado con el solicitante son los dos controles mínimos de una mesa de servicio tra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uellas de agua creciendo en el cielo raso junto a una canalización → P1 crí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lima apagado a las 15:00 en un piso completo en día de cierre → P2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oco fundido en el pasillo del piso 3 → P3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uerta de acceso a azotea que no cierra con llave → P1 crí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in agua en todos los baños del edificio → P2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asguño nuevo en la pared del lobby por mudanza → P3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1 es riesgo (agua cerca de electricidad, acceso inseguro); P2 es operación caída o a punto de caer; P3 es estética o molestia sin riesgo que entra al lote progra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tra por el canal único y recibe folio visible para el inquilino. → Acuse de recibo en la hora hábil: «recibido, te clasifico». → Clasificación P1-P4 con responsable y fecha meta de atención. → Ejecución de la solución (o del trámite, si es P4) con evidencia en bitácora. → Cierre con confirmación del inquilino: sin confirmación, el ticket rea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iclo no termina en la reparación: termina en la verificación. Y no empieza en el técnico: empieza en el registro, que es lo que le da existencia al tick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ticket vive cinco estados — registro, acuse, clasificación, ejecución y cierre verificado — y saltarse el acuse o el cierre es la causa número uno de quejas acumul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ablero mensual: el SLA que te obliga a mejor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Cada reporte recibe folio y acuse de recibo el mismo día háb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1 mata el canal único (todo se pierde en WhatsApps personales); línea 3 invierte la matriz (la prioridad se define por riesgo, no por insistencia); línea 4 rompe el cierre (el técnico ejecuta, el inquilino confirma). Las líneas 2 y 5 son las correctas d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muertes del servicio informal son múltiples canales, prioridades por presión y cierres sin verificación: el diseño profesional las ataca una por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7596" r:id="rId1"/>
    <p:sldLayoutId id="2481987597" r:id="rId2"/>
    <p:sldLayoutId id="2481987598" r:id="rId3"/>
    <p:sldLayoutId id="24819875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a4f37764a9154b30ad1ac8eeaa1afcfcdf3ec67f10fee421.jpg"/>
  <Relationship Id="rId3" Type="http://schemas.openxmlformats.org/officeDocument/2006/relationships/hyperlink" Target="https://negocios.lumbre.lat/object/ofr-r04-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hyperlink" Target="https://negocios.lumbre.lat/object/ofr-r04-oa02" TargetMode="External"/>
  <Relationship Id="rId4" Type="http://schemas.openxmlformats.org/officeDocument/2006/relationships/hyperlink" Target="https://negocios.lumbre.lat/object/ofr-r04-oa02"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EkfiWMLBVjU2.jpg"/>
  <Relationship Id="rId3" Type="http://schemas.openxmlformats.org/officeDocument/2006/relationships/hyperlink" Target="https://negocios.lumbre.lat/object/ofr-r04-oa02" TargetMode="External"/>
  <Relationship Id="rId4" Type="http://schemas.openxmlformats.org/officeDocument/2006/relationships/hyperlink" Target="https://www.youtube.com/watch?v=EkfiWMLBVjU" TargetMode="External"/>
  <Relationship Id="rId5" Type="http://schemas.openxmlformats.org/officeDocument/2006/relationships/hyperlink" Target="https://www.youtube.com/watch?v=EkfiWMLBVjU" TargetMode="External"/>
  <Relationship Id="rId6"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XL0TH5zSGFU5.jpg"/>
  <Relationship Id="rId3" Type="http://schemas.openxmlformats.org/officeDocument/2006/relationships/hyperlink" Target="https://negocios.lumbre.lat/object/ofr-r04-oa02" TargetMode="External"/>
  <Relationship Id="rId4" Type="http://schemas.openxmlformats.org/officeDocument/2006/relationships/hyperlink" Target="https://www.youtube.com/watch?v=XL0TH5zSGFU" TargetMode="External"/>
  <Relationship Id="rId5" Type="http://schemas.openxmlformats.org/officeDocument/2006/relationships/hyperlink" Target="https://www.youtube.com/watch?v=XL0TH5zSGFU" TargetMode="External"/>
  <Relationship Id="rId6"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2" TargetMode="External"/>
  <Relationship Id="rId3"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cket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mp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rr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4-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un canal único de peticiones con prioridades, tiempos de atención comprometidos (SLA) y cierre con el inquilino.]]></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sa de servicio de un edificio de oficinas: un solo canal para todo, matriz de prioridades con tiempos meta, bitácora de tickets y cierre con satisfacción verificada.]]></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ickets · SLA · servicio · prioridad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n canal único, no hay servicio: hay murmul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dificio sin mesa de servicio responde a gritos y WhatsApps; uno con mesa de servicio responde a prioridades y tiempos comprometidos.]]></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n canal único, no hay servicio: hay murmul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10 Mandamientos de Atención al Cliente]]></a:t>
            </a:r>
          </a:p>
        </p:txBody>
      </p:sp>
      <p:sp>
        <p:nvSpPr>
          <p:cNvPr id="10" name=""/>
          <p:cNvSpPr txBox="1"/>
          <p:nvPr/>
        </p:nvSpPr>
        <p:spPr>
          <a:xfrm>
            <a:off x="4362450" y="236220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Forward en YouTube): diez principios de atención al cliente que aplican tal cual al servicio de un edificio corporativo.]]></a:t>
            </a:r>
          </a:p>
        </p:txBody>
      </p:sp>
      <p:sp>
        <p:nvSpPr>
          <p:cNvPr id="11" name=""/>
          <p:cNvSpPr txBox="1"/>
          <p:nvPr/>
        </p:nvSpPr>
        <p:spPr>
          <a:xfrm>
            <a:off x="4362450" y="4105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n canal único, no hay servicio: hay murmull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ya se los dije» de Marisol se volvió rutina: la falla de clima del piso 2 «se reportó con el de mantenimiento en el pasillo», la llave que faltaba «se le pidió a Juan en un WhatsApp», el ruido de la obra vecina «lo comentaron en la recepción». En junio, la empresa del piso 7 mandó un correo formal con siete quejas acumuladas... de cosas que nadie registró, nadie priorizó y nadie cerró.]]></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quejas, cero tickets. El edificio no había fallado en la voluntad: había fallado en el ]]></a:t>
            </a: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Sin un canal único, cada petición vive en la memoria de quien la escuchó; y la memoria colectiva de un equipo de operación es cortísi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n canal único, no hay servicio: hay murmull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1]]></a:t>
            </a:r>
          </a:p>
        </p:txBody>
      </p:sp>
      <p:sp>
        <p:nvSpPr>
          <p:cNvPr id="7" name="" descr=""/>
          <p:cNvSpPr/>
          <p:nvPr/>
        </p:nvSpPr>
        <p:spPr>
          <a:xfrm>
            <a:off x="514350" y="253365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sa de servicio no es un software caro: es una regla (todo entra por el mismo canal), una matriz (cada petición tiene prioridad y tiempo meta), y una disciplina (ningún ticket se cierra sin decirle al inquilino cómo terminó). Este objeto te da las tres.]]></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definir el canal único de peticiones de tu edificio, clasificar cualquier solicitud con la matriz prioridad/impacto, fijar tiempos meta realistas por nivel, y cerrar tickets con verificación de satisfa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nal único: una puerta, muchos timb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t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cio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g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e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me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nal único: una puerta, muchos timb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quil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z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prioridad según riesgo, no según g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lásico: tratar lo urgente-ruidoso como P1 y lo callado-crítico como P3. La matriz se aplica por riesgo e impacto, no por quién grita más fuer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1]]></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390650"/>
                <a:gridCol w="3324225"/>
                <a:gridCol w="1390650"/>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ención típ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1 Crí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seguridad o caída total del servicio: fuga, sin energía en área común, puerta que no cierra, ascensor detenido con 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r en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día, con escalado inmediato a quien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2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ecta la operación del inquilino o de varios: clima caído en todo un piso, sin agua, cerradura de su suite fall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k en 1 hora háb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48 horas con fecha clara al inquil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1]]></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390650"/>
                <a:gridCol w="3324225"/>
                <a:gridCol w="1390650"/>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ención típ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3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sta pero no detiene: una lámpara, una mancha en alfombra, ruido de obra en horario permitido, placa despren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k en 1 día háb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7 días programados en el lote de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4 Solic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falla es petición: horario extendido de clima, reserva de sala de juntas, visita grande, nuevo registro de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k en 1 día háb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trámite requiera, con fecha confi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prioridad según riesgo, no según g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a experiencia deja huella en el cliente]]></a:t>
            </a:r>
          </a:p>
        </p:txBody>
      </p:sp>
      <p:sp>
        <p:nvSpPr>
          <p:cNvPr id="10" name=""/>
          <p:cNvSpPr txBox="1"/>
          <p:nvPr/>
        </p:nvSpPr>
        <p:spPr>
          <a:xfrm>
            <a:off x="4362450" y="2362200"/>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Club de la Excelencia del Servicio al Cliente en YouTube): por qué la experiencia de servicio —no el promedio de los tiempos— es lo que el inquilino recuerda.]]></a:t>
            </a:r>
          </a:p>
        </p:txBody>
      </p:sp>
      <p:sp>
        <p:nvSpPr>
          <p:cNvPr id="11" name=""/>
          <p:cNvSpPr txBox="1"/>
          <p:nvPr/>
        </p:nvSpPr>
        <p:spPr>
          <a:xfrm>
            <a:off x="4362450" y="44196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atriz: prioridad según riesgo, no según grit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unes 9:00. Entran tres reportes casi a la vez: (a) olor a quemado en el cuarto de eléctrico, (b) el gerente del piso 4 insiste en que su silla de oficina está coja «desde hace un mes», (c) goteo de agua del clima en la suite del piso 6, que es la joya comercial del edificio. ¿Cómo los clasificas?]]></a:t>
            </a:r>
          </a:p>
        </p:txBody>
      </p:sp>
      <p:sp>
        <p:nvSpPr>
          <p:cNvPr id="9" name=""/>
          <p:cNvSpPr txBox="1"/>
          <p:nvPr/>
        </p:nvSpPr>
        <p:spPr>
          <a:xfrm>
            <a:off x="666750" y="3305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tres son P2: todos afectan a alguien]]></a:t>
            </a:r>
          </a:p>
        </p:txBody>
      </p:sp>
      <p:sp>
        <p:nvSpPr>
          <p:cNvPr id="10" name=""/>
          <p:cNvSpPr txBox="1"/>
          <p:nvPr/>
        </p:nvSpPr>
        <p:spPr>
          <a:xfrm>
            <a:off x="666750" y="36861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P1 crítico — posible riesgo eléctrico y se escala ya; (c) P2 alto — daño progresivo a una suite valiosa, atención el mismo día; (b) P3 normal — incomodidad sin riesgo, se programa en el lo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 P1 porque es la suite más importante, (b) P2 porque el gerente grita más, (a) P3 porque «solo» huele]]></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atienden por orden de llegada: b, c, 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atriz: prioridad según riesgo, no según g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icket se da por cerrado cuando el técnico marca la tarea como hecha en la bitáco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atriz: prioridad según riesgo, no según grit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a petición entra por el ___ canal registrado con folio; ninguna se cierra sin la ___ del inquilin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atriz: prioridad según riesgo, no según g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porte por nivel de prioridad según riesgo e impac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1 crític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2 al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3 norm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uellas de agua creciendo en el cielo raso junto a una canalización]]></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lima apagado a las 15:00 en un piso completo en día de ci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oco fundido en el pasillo del piso 3]]></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erta de acceso a azotea que no cierra con llav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n agua en todos los baños del edific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asguño nuevo en la pared del lobby por mudanz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matriz: prioridad según riesgo, no según g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de vida completo de un ticket en la mesa de servici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use de recibo en la hora hábil: «recibido, te clasific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lasificación P1-P4 con responsable y fecha meta de atención.]]></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jecución de la solución (o del trámite, si es P4) con evidencia en bitácora.]]></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ierre con confirmación del inquilino: sin confirmación, el ticket reab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tra por el canal único y recibe folio visible para el inquilin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blero mensual: el SLA que te obliga a mejo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blero mensual: el SLA que te obliga a mejo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p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v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o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0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i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quil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j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ablero mensual: el SLA que te obliga a mejo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el «procedimiento» de servicio que escribió el auxiliar nuevo en la bitácora del edificio.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Los reportes se aceptan por correo, WhatsApp personal de cualquier compañero o en persona en el pasill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Cada reporte recibe folio y acuse de recibo el mismo día hábil.]]></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La prioridad la define quién reporta más seguido o con más énfas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El ticket se cierra cuando el técnico marca la tarea como hech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El tablero mensual se revisa con dirección para detectar causas repetid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blero mensual: el SLA que te obliga a mejo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nal único con folio visible: lo que no entra por el registro oficial no existe y se pierde en la memoria del pasill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P1-P4 clasifica por riesgo e impacto, nunca por el volumen o la insistencia del que repor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completo del ticket incluye acuse y cierre verificado por el inquilino; «hecho por el técnico» no cierra nada.]]></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mensual (volumen, % a tiempo, causas repetidas, reaperturas) convierte el servicio en números para dirección y en argumento para renovacio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cuál canal único entran hoy las peticiones y qué pasa con lo que llega por otros camin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decide la prioridad de un ticket en nuestro edificio y con qué criter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verificamos que un ticket quedó cerrado para el inquilino, no solo para el técnic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usa repetida lleva tres meses apareciendo en la bitácora y merece decisión de invers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cemos cuando un compromiso de tiempo se va a incumplir: avisar antes o esperar el reclam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el canal único de peticiones con folio, acuse y bitácora trazabl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cualquier reporte con la matriz P1-P4 asignando responsable y tiempo me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el ciclo de cada ticket con confirmación del inquilino y alimentar el tablero mensu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2"/>
              </a:rPr>
              <a:t><![CDATA[Mesa de servicio: tickets, tiempos de respuesta y cier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Un servicio impecable tiene un efecto silencioso: el inquilino no se va. En el siguiente objeto convertimos esa lealtad en números: retención, renovación y el costo real de dejar ir a un inquili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2026-10-25T23:35:23Z</dcterms:created>
  <dcterms:modified xsi:type="dcterms:W3CDTF">2026-10-25T23:35:23Z</dcterms:modified>
  <dc:title>Mesa de servicio: tickets, tiempos de respuesta y cierres</dc:title>
  <dc:description>Presentación editable del OA «Mesa de servicio: tickets, tiempos de respuesta y cierres». Enlace: https://negocios.lumbre.lat/object/ofr-r04-oa02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