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4-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diez días valen oro: ahí se gana o se pierde el inquilin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diez días valen oro: ahí se gana o se pierde el inquilino»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10 días: cuatro hitos que se sienten atención de primer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10 días: cuatro hitos que se sienten atención de primer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tivar la cuenta regresiva comprimida: junta de arranque inmediata, alta exprés de credenciales verificando el margen del sistema, reserva de rampa y elevador de carga por franjas, y correo de instrucciones al inquilino con lo que sí y lo que aún no puede hac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is días es poco pero alcanza si se ejecuta la secuencia en modo comprimido: lo crítico es verificar los tiempos técnicos (las credenciales del caso real no se pueden activar al instante) y reservar la infraestructura de carga. Prohibir el sábado castiga al cliente por algo que el edificio debería poder facilitar; cobrar extra sin costo real quema la relación en el dí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éxito de una mudanza depende de anticipar los cuellos técnicos (activación de credenciales, reserva de elevador de carga) y documentarlos en una cuenta regresiva con respons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acta de ENTRADA es igual de importante — fija la línea base del estado del espacio al iniciar el contrato (fotos, inventario de llaves, medidores, estado de acabados). Sin ella, al final del contrato la propiedad no puede demostrar qué encontró y qué causó el inquilino: es el documento que hace defendible cualquier descuento del depósito (Ruta 3). Se firma el día de la entrega, idealmente antes del primer cam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cta inicial es la línea base de comparación del acta final: sin estado documentado a la entrada, la prueba del daño a la salida se debilita para la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 dí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die lee reglamentos de cuarenta páginas: una hoja con lo esencial (horarios, carga, ruido, estacionamiento, cómo reportar) se consulta de verdad. Y el canal de servicio debe quedar claro desde el primer día: si el inquilino no sabe a quién pedirle algo, cada pedido se vuelve una queja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ocumentación de bienvenida funciona cuando es breve y canaliza: un reglamento de una página y un único canal oficial de pet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lta de credenciales magnéticas en el sistema de acceso → Antes d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ponsable de administración presente de principio a fin de la carga → 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erva de franjas de elevador y rampa de carga → Antes d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acionamiento disponible para los camiones de la mudanza → 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cta de entrega firmada con fotos del espacio vacío → Antes d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corrido de verificación al retirar el último mueble (no se rayó el pasillo) → 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técnico y lo documental (credenciales, reservas, acta) se resuelve con días de margen; lo humano y lo operativo (presencia, acceso, verificación) ocurre el día de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irritantes de arranque que se pueden eliminar por complet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rma del contrato: se agenda la junta de arranque 30 días vista y se entrega el mini-guion «así nos mudamos en este edificio». → Cuenta regresiva: credenciales, cajones, canal de tickets y reservas de carga confirmados antes del día D. → Acta de entrega con fotos y medidores firmada antes del primer camión. → Día D: mudanza acompañada, con responsable de administración presente de principio a fin. → Días 1-10: kit de bienvenida, recorrido con administradora, llamada de verificación y junta de arranque 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peldaño depende del anterior: sin cuenta regresiva la mudanza se traba; sin acta no hay expediente limpio; y sin los hitos de los primeros diez días se pierde la ventana de la primer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nboarding es una secuencia con dependencias: planeación, documentación, ejecución acompañada y seguimiento a diez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camiones pueden llegar por la rampa de carga sin problema, no necesita reserv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la rampa y el elevador SI se reservan — decir «sin problema, no necesita reservarla» contradice la logística y garantiza el caos del caso real. Línea 3: es una promesa imposible de verificar en el momento — el sistema pide 48 horas de alta y «quedan activadas desde hoy» puede ser falso; lo correcto es confirmar el alta con prueba de acceso el día de instrucciones. Las demás líneas están bien: fecha, hora y contacto explíc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rreo de instrucciones debe comprometer solo lo verificado (reservas concretas, altas confirmadas): las afirmaciones sin revisar se viven como incumplimiento el día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59" r:id="rId1"/>
    <p:sldLayoutId id="2481904960" r:id="rId2"/>
    <p:sldLayoutId id="2481904961" r:id="rId3"/>
    <p:sldLayoutId id="24819049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3f1671e0577eb146c2a45fbe1ff7a754b8fa5b0dc58c54e1.jpg"/>
  <Relationship Id="rId3" Type="http://schemas.openxmlformats.org/officeDocument/2006/relationships/hyperlink" Target="https://negocios.lumbre.lat/object/ofr-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hyperlink" Target="https://negocios.lumbre.lat/object/ofr-r04-oa01" TargetMode="External"/>
  <Relationship Id="rId4" Type="http://schemas.openxmlformats.org/officeDocument/2006/relationships/hyperlink" Target="https://negocios.lumbre.lat/object/ofr-r04-oa01"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1" TargetMode="External"/>
  <Relationship Id="rId3"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enven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pecab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dan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0]]></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questar la mudanza del inquilino y su incorporación: horarios, credenciales, reglamento, contactos y primera impresió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nboarding de un inquilino corporativo: checklist de mudanza, ventanas de horario, entrega de credenciales, kit de bienvenida y los diez primeros días que definen la relación.]]></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udanza · bienvenida · onboarding · reglam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diez días valen oro: ahí se gana o se pierde el inquili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udanza es el único día en que TODO lo que prometiste en la venta se pone a prueba a la vez: el elevador, el acceso, la limpieza, la pacienc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diez días valen oro: ahí se gana o se pierde el inquili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pacho de abogados del piso 5 se mudó un sábado. A las 9:00 dos camiones bloqueaban la rampa de carga porque nadie los reservó; a las 10:30 la credencial magnética de la recepcionista no funcionaba porque el sistema del edificio pide 48 horas de alta; a las 12:00 los socios llegaron a una oficina sin aire prendido porque nadie les explicó que el horario extendido se solici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diez días valen oro: ahí se gana o se pierde el inquili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o costó dinero. Todo costó ]]></a:t>
            </a: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en la primera junta mensual, el socio director dijo «así no puede ser cada vez que necesitemos algo». Marisol lo entendió tarde: la venta terminó el día de la firma, pero el contrato lo firma la experiencia de la mudanz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imeros diez días de un inquilino son una evaluación silenciosa: comparan lo que les vendiste contra lo que viven. Este objeto te da el guion completo para que esa comparación sea a tu fav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diez días valen oro: ahí se gana o se pierde el inquili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planear una mudanza corporativa con checklist y ventanas de horario, coordinar credenciales y servicios antes del día D, armar un kit de bienvenida profesional y ejecutar los diez primeros días con hitos clar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regresiva: qué se hace antes del día de la mud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l día D: el inquilino nunca debe descubrir solo cómo funciona el edificio. Si algo requiere gestión (clima nocturno, carga de archivero, visitas grandes), alguien del equipo se lo explica ese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009650"/>
                <a:gridCol w="51054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15 día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 de arranque con el gerente del inquilino: fechas estimadas, número de personas, horarios esperados, necesidades especiales (servidor, archiveros, mobiliari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dora + gerente del inquil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7 día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 en sistemas: credenciales (con el margen que exige el control de acceso), placas y directorio, registro de vehículos para cajones, contacto oficial de ticket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009650"/>
                <a:gridCol w="51054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3 día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s confirmadas: rampa o elevador de carga por franjas, montacargas si aplica, espacio de estacionamiento para camiones el día D; verificación técnica del espacio (clima, iluminación, cortinas, limpias profu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dora +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009650"/>
                <a:gridCol w="51054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1 día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 de entrega del espacio firmada (el reverso de la Ruta 3: aquí se abre el expediente del nuevo contrato), correo de instrucciones al inquilino: qué hora, qué rampa, a quién buscar, qué NO pueden hacer aú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009650"/>
                <a:gridCol w="51054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sponsable de la administración presente desde el primer camión hasta el último; agua y estacionamiento para la carga; elevador reservado por franjas; recorrido de verificación al cierre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de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10 días: cuatro hitos que se sienten atención de prim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ía 1-2 · Kit de bienvenida físico o digital:]]></a:t>
            </a:r>
            <a:r>
              <a:rPr lang="en-US" strike="noStrike" sz="2100" spc="0" u="none" cap="none">
                <a:solidFill>
                  <a:srgbClr val="1B2438">
                    <a:alpha val="100000"/>
                  </a:srgbClr>
                </a:solidFill>
                <a:latin typeface="Calibri"/>
              </a:rPr>
              <a:t><![CDATA[ reglamento del edificio en una página (no el manual de 40), mapa de servicios (baños, carga, cajones, sala de juntas compartida), directorio de contactos con nombre y teléfono (administración, mantenimiento, seguridad 24/7), horarios normales y extendidos, y cómo se levanta un tick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10 días: cuatro hitos que se sienten atención de prim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ía 3-5 · Recorrido de bienvenida con la administradora:]]></a:t>
            </a:r>
            <a:r>
              <a:rPr lang="en-US" strike="noStrike" sz="2100" spc="0" u="none" cap="none">
                <a:solidFill>
                  <a:srgbClr val="1B2438">
                    <a:alpha val="100000"/>
                  </a:srgbClr>
                </a:solidFill>
                <a:latin typeface="Calibri"/>
              </a:rPr>
              <a:t><![CDATA[ 30 minutos en persona: «esta es la válvula que no deben tocar, este el horario de limpieza, aquí aparcan sus clientes». Se resuelven dudas que el correo no resuelve y se firma el acta de entrega si quedó pendient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ía 7-8 · Primera verificación de servicio:]]></a:t>
            </a:r>
            <a:r>
              <a:rPr lang="en-US" strike="noStrike" sz="2100" spc="0" u="none" cap="none">
                <a:solidFill>
                  <a:srgbClr val="1B2438">
                    <a:alpha val="100000"/>
                  </a:srgbClr>
                </a:solidFill>
                <a:latin typeface="Calibri"/>
              </a:rPr>
              <a:t><![CDATA[ llamada corta: «¿cómo fueron su primera semana? ¿algo que falte?». Atrapar a tiempo los irritantes menores (una cortina, una llave de más, una placa que no llegó) antes de que se acumul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10 días: cuatro hitos que se sienten atención de prim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ía 10-12 · Junta de arranque formal:]]></a:t>
            </a:r>
            <a:r>
              <a:rPr lang="en-US" strike="noStrike" sz="2100" spc="0" u="none" cap="none">
                <a:solidFill>
                  <a:srgbClr val="1B2438">
                    <a:alpha val="100000"/>
                  </a:srgbClr>
                </a:solidFill>
                <a:latin typeface="Calibri"/>
              </a:rPr>
              <a:t><![CDATA[ quincenal o mensual pactada, canal oficial de comunicación, calendario anual de mantenimiento preventivo que les afectará, y expectativas de ambas partes por escrito. Aquí nace la relación de añ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primeros 10 días: cuatro hitos que se sienten atención de prim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inquilino nuevo anuncia su mudanza para el sábado a las 8:00 am, seis días después de firmar. ¿Cuál es la acción correcta de la administrador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que organicen su propio ingreso: los camiones ya saben a dónde v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4]]></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ivar la cuenta regresiva comprimida: junta de arranque inmediata, alta exprés de credenciales verificando el margen del sistema, reserva de rampa y elevador de carga por franjas, y correo de instrucciones al inquilino con lo que sí y lo que aún no puede hacerse]]></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hibir la mudanza en sábado porque el reglamento solo opera de lunes a viernes]]></a:t>
            </a:r>
          </a:p>
        </p:txBody>
      </p:sp>
      <p:sp>
        <p:nvSpPr>
          <p:cNvPr id="9" name=""/>
          <p:cNvSpPr txBox="1"/>
          <p:nvPr/>
        </p:nvSpPr>
        <p:spPr>
          <a:xfrm>
            <a:off x="666750" y="35528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le un extra por mudanza de emerg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primeros 10 días: cuatro hitos que se sienten atención de prim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ta de entrega-recepción del espacio solo aplica cuando un inquilino se va, porque es el documento con el que se le descuentan dañ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primeros 10 días: cuatro hitos que se sienten atención de primer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kit de bienvenida, el reglamento del edificio se entrega en ___ página(s), y el contacto para levantar tickets se define el ___.]]></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primeros 10 días: cuatro hitos que se sienten atención de prime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gestión según si debe resolverse ANTES del día de la mudanza o DURANTE el día D.]]></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l día D]]></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día D]]></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ta de credenciales magnéticas en el sistema de acceso]]></a:t>
            </a:r>
          </a:p>
        </p:txBody>
      </p:sp>
      <p:sp>
        <p:nvSpPr>
          <p:cNvPr id="13" name=""/>
          <p:cNvSpPr txBox="1"/>
          <p:nvPr/>
        </p:nvSpPr>
        <p:spPr>
          <a:xfrm>
            <a:off x="514350" y="3667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ponsable de administración presente de principio a fin de la car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erva de franjas de elevador y rampa de carg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acionamiento disponible para los camiones de la mudanz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ta de entrega firmada con fotos del espacio vacío]]></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corrido de verificación al retirar el último mueble (no se rayó el pasillo)]]></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irritantes de arranque que se pueden eliminar por compl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edenciales que no alcanzan o no funcionan:]]></a:t>
            </a:r>
            <a:r>
              <a:rPr lang="en-US" strike="noStrike" sz="2100" spc="0" u="none" cap="none">
                <a:solidFill>
                  <a:srgbClr val="1B2438">
                    <a:alpha val="100000"/>
                  </a:srgbClr>
                </a:solidFill>
                <a:latin typeface="Calibri"/>
              </a:rPr>
              <a:t><![CDATA[ haz el alta con margen y verifica el día de instrucciones que cada una abre lo que debe abrir (elevador, su piso, puerta principal).]]></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o sabía que eso se pedía»:]]></a:t>
            </a:r>
            <a:r>
              <a:rPr lang="en-US" strike="noStrike" sz="2100" spc="0" u="none" cap="none">
                <a:solidFill>
                  <a:srgbClr val="1B2438">
                    <a:alpha val="100000"/>
                  </a:srgbClr>
                </a:solidFill>
                <a:latin typeface="Calibri"/>
              </a:rPr>
              <a:t><![CDATA[ clima extendido, carga de archiveros, visitantes grandes, mudanzas de mobiliario: se entregan como mini-guion de «cosas que se solicitan», no como sorpresas de la primera se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irritantes de arranque que se pueden eliminar por compl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 de mobiliario básico el día uno:]]></a:t>
            </a:r>
            <a:r>
              <a:rPr lang="en-US" strike="noStrike" sz="2100" spc="0" u="none" cap="none">
                <a:solidFill>
                  <a:srgbClr val="1B2438">
                    <a:alpha val="100000"/>
                  </a:srgbClr>
                </a:solidFill>
                <a:latin typeface="Calibri"/>
              </a:rPr>
              <a:t><![CDATA[ bodega temporal, mesa de recepción prestada, Wi-Fi de cortesía mientras instalan el suyo: cuesta poco y se cuenta por añ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ca y directorio sin poner:]]></a:t>
            </a:r>
            <a:r>
              <a:rPr lang="en-US" strike="noStrike" sz="2100" spc="0" u="none" cap="none">
                <a:solidFill>
                  <a:srgbClr val="1B2438">
                    <a:alpha val="100000"/>
                  </a:srgbClr>
                </a:solidFill>
                <a:latin typeface="Calibri"/>
              </a:rPr>
              <a:t><![CDATA[ es la tarjeta de presentación del inquilino ante sus propios clientes; que esté el día 5, no el día 40.]]></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rreos de spam institucional:]]></a:t>
            </a:r>
            <a:r>
              <a:rPr lang="en-US" strike="noStrike" sz="2100" spc="0" u="none" cap="none">
                <a:solidFill>
                  <a:srgbClr val="1B2438">
                    <a:alpha val="100000"/>
                  </a:srgbClr>
                </a:solidFill>
                <a:latin typeface="Calibri"/>
              </a:rPr>
              <a:t><![CDATA[ dar de alta al equipo del inquilino a los avisos correctos (cortes de agua, mantenimiento) y dejarlos fuera de la publicidad del edif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cinco irritantes de arranque que se pueden eliminar por comple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secuencia del onboarding completo, de la firma a la junta de arranqu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enta regresiva: credenciales, cajones, canal de tickets y reservas de carga confirmados antes del día 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a de entrega con fotos y medidores firmada antes del primer cam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ía D: mudanza acompañada, con responsable de administración presente de principio a f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ías 1-10: kit de bienvenida, recorrido con administradora, llamada de verificación y junta de arranque form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rma del contrato: se agenda la junta de arranque 30 días vista y se entrega el mini-guion «así nos mudamos en este edif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cinco irritantes de arranque que se pueden eliminar por comple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correo de instrucciones para la mudanza que redactó el auxiliar nuevo.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imados: les confirmamos su mudanza para el sábado 8 de noviembre desde las 8:00 hr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camiones pueden llegar por la rampa de carga sin problema, no necesita reservarl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 credenciales quedan activadas desde hoy en el sistema del edifi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lquier duda me escriben a este correo o me llaman al 55-XXXX-XXXX el día que guste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elevador de carga está disponible por franjas que ya les reservé de 8:00 a 12: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irritantes de arranque que se pueden eliminar por compl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udanza se administra con cuenta regresiva: credenciales con margen del sistema, reservas de rampa y elevador por franjas, y correo de instruccion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ta de entrega con fotos se firma ANTES del primer camión: es la línea base que hará defendible el depósito al final del contra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imeros 10 días tienen cuatro hitos: kit de bienvenida, recorrido en persona, llamada de verificación y junta de arranque form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impresión compara contra lo que se vendió: cada irritante evitado vale más que cualquier detalle de cortesía poster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árgenes técnicos exige nuestro sistema de credenciales y quién los verifica antes del día 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de la administración acompaña la mudanza de principio a fin y qué hace si surge un imprevis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tiene nuestro kit de bienvenida y por qué el reglamento cabe en una pági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abe el inquilino desde el día uno que un ticket se levanta por un único canal ofici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rritantes de arranque podemos eliminar con preparación y cuáles requieren decisión de dire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ear una mudanza corporativa con cuenta regresiva de 30-15-7-3-1 días y responsable asignado para el día 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el acta de entrega con fotos y medidores antes del primer camión, y entregar el kit de bienveni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los cuatro hitos de los primeros diez días y registrar su cierre en el expediente del inquilin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1"/>
              </a:rPr>
              <a:t><![CDATA[Bienvenida impecable: la mudanza y los primeros 10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 el inquilino instalado y confiado, el reto cambia: cómo responder cuando piden algo cada día sin perder el control. En el siguiente objeto montamos la mesa de servicio: tickets, prioridades y tiempos de respues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2026-10-25T00:38:06Z</dcterms:created>
  <dcterms:modified xsi:type="dcterms:W3CDTF">2026-10-25T00:38:06Z</dcterms:modified>
  <dc:title>Bienvenida impecable: la mudanza y los primeros 10 días</dc:title>
  <dc:description>Presentación editable del OA «Bienvenida impecable: la mudanza y los primeros 10 días». Enlace: https://negocios.lumbre.lat/object/ofr-r04-oa01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