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3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l5EV7QOGwt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go que no factura ni retiene: el error que se hereda por años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go que no factura ni retiene: el error que se hereda por años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vqG62vnnB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FDI de renta: los cinco campos que delatan si está bien hecho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S.A. retiene 6,000 de ISR (10 %), retiene 2/3 del IVA (6,400 de 9,600), y le paga a doña Remedios 60,000 + 9,600 IVA − retenciones = 57,200 netos; las retenciones se enteran ante el SAT con documentos que lo demuestr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oral rentando a física: retención de ISR del 10 % sobre 60,000 = 6,000, y retención de dos terceras partes del IVA trasladado (2/3 de 9,600 = 6,400; verifica las reglas del CFF y supuestos con el contador para cada caso). La lógica del documento: ISR retenido + fracción de IVA retenido, pago neto al arrendador (57,200 en el ejemplo), y la moral entera las retenciones con su declaración. Lo importante para la administradora: que esas cifras estén documentadas en el recibo y el CFDI, no «al aire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ndo el arrendador es persona física y el inquilino persona moral, la legislación mexicana establece retenciones de ISR sobre el pago mensual y retención parcial del IVA; la mecánica exacta (tasas, supuestos, regímenes) se verifica con el cont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retención de ISR por arrendamiento puro está pensada para el arrendador persona física; entre morales, la arrendadora factura con IVA, entera sus propios impuestos y el inquilino solo paga contra CFDI. Confundir este caso genera retenciones indebidas que después hay que reembolsar o acredi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retenciones del CFF/ISR en arrendamiento se aplican según la calidad fiscal del emisor del ingreso (física vs moral); entre personas morales no opera esa retención mensual típ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3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raslada · retie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Trasladar» es la palabra técnica del IVA: el arrendador lo agrega y lo declara. La retención parcial del IVA (dos terceras partes en los supuestos del CFF) hace que el inquilino entere una fracción directamente al SAT y pague al arrendador solo el tercio restante de ese 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el régimen mexicano, el IVA se traslada en el CFDI; el CFF prevé retención parcial del IVA trasladado en arrendamiento de inmuebles otorgado por personas físicas a personas mor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3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tres hoyos fiscales heredados (y cómo detectarlos desde la administración)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 arrendador (o su representante facultado) emite el CFDI de renta con IVA trasladado y retenciones reflejadas. → La moral calcula retenciones (ISR 10 % + fracción de IVA según reglas), paga el neto al arrendador y programa su entero. → El inquilino entrega al arrendador las constancias de retención; el arrendador archiva con su contabilidad. → La moral entera las retenciones ante el SAT en su declaración dentro de plazo. → La administradora concilia: pago recibido = CFDI = retención documentada, y lo anota en el reporte mensual de ingres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el documento que origina todo (CFDI), luego el pago con sus retenciones, después las pruebas que permiten acreditar, el entero obligatorio al SAT, y al final la conciliación de la administradora: ese último paso es el que detecta cualquier roto en los cuatro anteri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factura → pago retenido → constancias → entero → conciliación es la cadena que deja evidencia completa para ambos contribuy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3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Ordenar la secuencia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Para tu factura de junio: ponme el RFC de la empresa en el receptor, como siempre, y el concepto de arrendamiento con tu IV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1: el pago llega con una retención «de costumbre» sin documento ni monto explícito: sin CFDI con la retención reflejada y sin constancia, nadie acredita. La línea 4: agrupar facturas «al año» rompe la periodicidad del CFDI de renta y deja al inquilino pagando sin deducir y al arrendador omitiendo ingreso del mes. Las líneas 2, 3 y 5 son contabilidad sana pidiendo exactamente lo 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pago de renta requiere su CFDI del periodo y sus retenciones documentadas; agrupar facturación o pagar sin constancia rompe la cadena de evidencia fiscal de ambas par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3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 los pagos del último mes en tu propiedad: ¿cuáles llegaron con CFDI del periodo, cuáles con retención documentada y en cuáles «así se ha hecho siempre»? Escribe las cinco preguntas de la junta con el contador para el régimen real de tu(s) propietario(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3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Reflexión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61" r:id="rId1"/>
    <p:sldLayoutId id="2481904962" r:id="rId2"/>
    <p:sldLayoutId id="2481904963" r:id="rId3"/>
    <p:sldLayoutId id="248190496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5175a2f1c9ac9c5ceaec216e810638265c80b0da34dfb6f1.jpg"/>
  <Relationship Id="rId3" Type="http://schemas.openxmlformats.org/officeDocument/2006/relationships/hyperlink" Target="https://negocios.lumbre.lat/object/ofr-r03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hyperlink" Target="https://negocios.lumbre.lat/object/ofr-r03-oa03" TargetMode="External"/>
  <Relationship Id="rId4" Type="http://schemas.openxmlformats.org/officeDocument/2006/relationships/hyperlink" Target="https://negocios.lumbre.lat/object/ofr-r03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l5EV7QOGwtc2.jpg"/>
  <Relationship Id="rId3" Type="http://schemas.openxmlformats.org/officeDocument/2006/relationships/hyperlink" Target="https://negocios.lumbre.lat/object/ofr-r03-oa03" TargetMode="External"/>
  <Relationship Id="rId4" Type="http://schemas.openxmlformats.org/officeDocument/2006/relationships/hyperlink" Target="https://www.youtube.com/watch?v=l5EV7QOGwtc" TargetMode="External"/>
  <Relationship Id="rId5" Type="http://schemas.openxmlformats.org/officeDocument/2006/relationships/hyperlink" Target="https://www.youtube.com/watch?v=l5EV7QOGwtc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vqG62vnnBgA7.jpg"/>
  <Relationship Id="rId3" Type="http://schemas.openxmlformats.org/officeDocument/2006/relationships/hyperlink" Target="https://negocios.lumbre.lat/object/ofr-r03-oa03" TargetMode="External"/>
  <Relationship Id="rId4" Type="http://schemas.openxmlformats.org/officeDocument/2006/relationships/hyperlink" Target="https://www.youtube.com/watch?v=vqG62vnnBgA" TargetMode="External"/>
  <Relationship Id="rId5" Type="http://schemas.openxmlformats.org/officeDocument/2006/relationships/hyperlink" Target="https://www.youtube.com/watch?v=vqG62vnnBgA" TargetMode="External"/>
  <Relationship Id="rId6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ues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t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FDI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V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en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s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3-oa03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el flujo fiscal de una renta de oficinas en México: IVA, retenciones de ISR cuando el arrendador es persona física y el CFDI corre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impuestos paga cada quien en una renta de oficinas, qué retiene el inquilino persona moral cuando el arrendador es persona física, cómo se emite el CFDI correcto y qué preguntas hacerle a tu contad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AT · CFDI · IVA · ISR · retencio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go que no factura ni retiene: el error que se hereda por añ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arrendamiento, la administración no decide los impuestos: pero es quien recibe el pago, quien ve la factura y quien puede detectar el hoyo antes que el audit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534025"/>
          <a:chOff x="514350" y="247650"/>
          <a:chExt cx="8629650" cy="553402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go que no factura ni retiene: el error que se hereda por añ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695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hacer una FACTURA de ARRENDAMIENTO (Persona Física a Persona Moral) | SA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181350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ANRO Contadores en YouTube): paso a paso del CFDI de arrendamiento cuando el arrendador es persona física y el inquilino es persona mor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52387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go que no factura ni retiene: el error que se hereda por añ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dificio es de una familia: doña Remedios y sus hermanos, personas físicas, rentan tres pisos a dos empresas y una A.C. Marisol recibe los pagos, concilia el banco y arma el reporte mensual. Nadie le pidió ocuparse de «lo del SAT»... hasta que la empresa del piso 4 le preguntó por qué su contador no encontraba las retenciones de ISR en su contabilid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go que no factura ni retiene: el error que se hereda por añ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dministradora no es contadora, y no debe factificar por el propietario sin poder. Pero es la persona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 pasar todo el 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por eso es la única que puede detectar a tiempo los tres errores que se heredan por años en edificios con arrendadores personas físicas: pagos sin factura, IVA que nadie trasladó y retenciones que nadie enteró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te da el mapa fiscal completo del arrendamiento de oficinas en México: quién paga qué, quién retiene a quién, qué CFDI se necesita y con qué preguntas exactas sentarte con el contad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go que no factura ni retiene: el error que se hereda por añ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explicar el tratamiento de IVA e ISR en una renta de oficinas según quién arrienda (física o moral), identificar las retenciones que la persona moral inquilina debe practicarle a un arrendador persona física, y pedir el CFDI correcto en cada pag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: quién es quién ante el SAT en esta oper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de oro: estas reglas tienen versiones, topes y excepciones (ingresos totales, régimen del arrendador, destino del uso). El mapa sirve para hablar con el contador con las preguntas correctas, no para declarar por tu cuen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908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1914525"/>
                <a:gridCol w="2286000"/>
                <a:gridCol w="23907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cena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V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SR del arrend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tenciones del inquili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2955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 física arrienda a persona moral (oficina sin amueblar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traslada IVA 16 % sobre la renta (y sobre mantenimiento si es parte del precio pactad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 por uso temporal de inmueble: paga ISR, típicamente con deducción de gastos o deducción automática según régi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moral retiene 10 % de ISR mensual y entera su declaración; además retiene dos terceras partes del IVA, según reglas del CFF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1914525"/>
                <a:gridCol w="2286000"/>
                <a:gridCol w="23907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cena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V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SR del arrend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tenciones del inquili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 moral arrienda a persona mo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arrendadora traslada IVA y lo entera; factura CFDI 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ntro de su régimen gene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aplica retención de ISR por la r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1914525"/>
                <a:gridCol w="2286000"/>
                <a:gridCol w="23907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cena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V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SR del arrend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tenciones del inquili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 física arrienda a persona fís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pendiendo del régimen y del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arrendador declara según su régi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retención típica entre físicas: todo sobre el arrend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241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1914525"/>
                <a:gridCol w="2286000"/>
                <a:gridCol w="23907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cena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V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SR del arrend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tenciones del inquili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0288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ficina AMUEBLADA o con servicios integr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neralmente gravado con IVA; el tratamiento puede cambiar de régimen (actividad empresarial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ún régimen del arrend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ificar con contador: no es el mismo paquete que arrendamiento pu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: quién es quién ante el SAT en esta oper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TIENES en RENTA una casa o local? Estas son tus OBLIGACIONES con el SA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Expansión en YouTube): obligaciones fiscales de quien renta un inmueble en Méxic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FDI de renta: los cinco campos que delatan si está bien hech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sor y receptor correc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mite quien recibe el dinero (el arrendador o su representante con facultades), no la administradora «por comodidad» sin poder notari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 del produc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rrendamiento (inmobiliario), no «honorarios» ni «servicios profesionales» genéricos; con el código de unidad (tiempo) y la periodicidad del pag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lose del pre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nta, mantenimiento, cajones o bodega por separado si se cobran distinto; el IVA al 16 % trasladado en su líne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FDI de renta: los cinco campos que delatan si está bien hech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 de retencion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ando aplica, el CFDI (o su complemento) debe mostrar el ISR retenido (10 %) y la retención de IVA (dos terceras partes): si el inquilino retiene pero el documento no lo refleja, el arrendador no podrá acreditar lo ya reten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mento de pago cuando el cobro es posteri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recibo de banco no sustituye el CFDI; los pagos en parcialidades llevan su complemen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FDI de renta: los cinco campos que delatan si está bien he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ña Remedios (persona física, arrendadora) renta un piso a una S.A. (persona moral). La renta mensual es 60,000 $ más IVA. ¿Qué debe verse en el flujo del pago, en números redond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S.A. paga 69,600 completos a doña Remedios y ella ya verá cómo declararl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S.A. retiene 6,000 de ISR (10 %), retiene 2/3 del IVA (6,400 de 9,600), y le paga a doña Remedios 60,000 + 9,600 IVA − retenciones = 57,200 netos; las retenciones se enteran ante el SAT con documentos que lo demuestre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S.A. solo retiene el IVA: 9,600, y entrega el res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oña Remedios retiene a la S.A. el ISR a la invers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FDI de renta: los cinco campos que delatan si está bien he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arrendador es persona moral, el inquilino persona moral debe retenerle el 10 % de ISR cada m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FDI de renta: los cinco campos que delatan si está bien he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VA de la renta se ___ (lo carga el arrendador en su factura) y, cuando el arrendador es persona física, el inquilino persona moral le ___ una parte mediante reten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hoyos fiscales heredados (y cómo detectarlos desde la administración)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 sin CFDI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arrendador «prefiere así» y el inquilino deduce sin documento. Detección: cualquier cargo al depósito o transferencia sin factura asociada en la conciliación mensual. Consecuencia: para el inquilino, gasto no deducible; para el propietario, riesgo de omisión con años de atra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ón documentada a medi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moral retiene el ISR pero no le entrega al arrendador constancia, o el CFDI no muestra la retención. Detección: el arrendador pregunta en junio «¿por qué mis depósitos están 10 % abajo?». Sin constancia, nadie acredita na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hoyos fiscales heredados (y cómo detectarlos desde la administración)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A «no pactado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contrato dice «renta 60 mil» sin decir si incluye o no impuestos; cada año alguien cobra el IVA «por sorpresa». Detección: la cláusula de renta sin la frase «más IVA cuando la ley lo exija». Dato: en México, si el precio no dice nada sobre impuestos, se entiende pactado SIN IVA y el comprador/inquilino lo agrega, salvo pacto distinto; mejor es escribirl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tres hoyos fiscales heredados (y cómo detectarlos desde la administración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rcuito mensual limpio de una renta con arrendador persona fís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moral calcula retenciones (ISR 10 % + fracción de IVA según reglas), paga el neto al arrendador y programa su ente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2480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inquilino entrega al arrendador las constancias de retención; el arrendador archiva con su contabil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243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moral entera las retenciones ante el SAT en su declaración dentro de plaz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administradora concilia: pago recibido = CFDI = retención documentada, y lo anota en el reporte mensual de ingres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arrendador (o su representante facultado) emite el CFDI de renta con IVA trasladado y retenciones reflejada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tres hoyos fiscales heredados (y cómo detectarlos desde la administración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 estos correos del departamento de contabilidad del inquilino y marca los que tienen hoyo fisc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Adjunto tu depósito de junio: 60,000 menos la retención de costumbre. Ya me avisas si te sale algún tem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2480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Para tu factura de junio: ponme el RFC de la empresa en el receptor, como siempre, y el concepto de arrendamiento con tu IV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243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Tu recibo no muestra la retención de ISR; necesito el documento con la retención reflejada para mis libros, gracias.»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Mejor este mes no factures: te mando el depósito y al año hacemos una sola factura por todo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Aquí van las constancias de retención de ISR e IVA de los últimos tres meses.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hoyos fiscales heredados (y cómo detectarlos desde la administración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preguntas para tu contad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uen acuerdo administradora-contador se firma con cinco preguntas: (1) ¿el régimen del propietario cambia algo en esta retención? (2) ¿el mantenimiento facturable va aparte o dentro del precio? (3) ¿qué documento le entrego al inquilino cuando hay retención? (4) ¿el contrato debe decir «más IVA» explícitamente? (5) ¿qué pasa fiscalmente cuando damos meses de gracia o pagamos adecuaciones? Lleva el contrato: el contador no puede adivinar el destino del inmueble ni el desglose del preci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tres hoyos fiscales heredados (y cómo detectarlos desde la administración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os pagos del último mes en tu propiedad: ¿cuáles llegaron con CFDI del periodo, cuáles con retención documentada y en cuáles «así se ha hecho siempre»? Escribe las cinco preguntas de la junta con el contador para el régimen real de tu(s) propietario(s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hoyo fiscal más común no es evadir: es no documentar algo que sí se pagó. La conciliación mensual de la administradora es la última línea de detecció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hoyos fiscales heredados (y cómo detectarlos desde la administración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ndador persona física + inquilino persona moral: el inquilino retiene ISR mensual (10 % típico) y una fracción del IVA, y los entera ante el SAT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VA se traslada en el CFDI; entre morales no opera la retención mensual típica de IS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FDI de renta se emite cada periodo con concepto de arrendamiento, IVA y retenciones reflejad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 sin factura, retención sin constancia y precio sin «más IVA» son los tres hoyos heredado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mbia cuando el arrendador es persona física versus persona mor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inco campos del CFDI delatan si está bien hech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recibo bancario no sustituye la factur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ocumento acredita la retención ante el SAT y ante el arrendador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debe redactarse el precio de la renta para que el IVA no sea sorpresa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3"/>
              </a:rPr>
              <a:t><![CDATA[Impuestos de la renta: CFDI, IVA y retenciones sin su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en la conciliación mensual cualquier pago sin CFDI o sin retención document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le al arrendador, con números, por qué recibió menos de lo pactado (retenciones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r a la junta con el contador el contrato y las cinco preguntas clave de flujo fiscal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 caída: cobrar sin pel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uando la factura y la retención están en orden, el único problema restante es que alguien no pague: y aun eso tiene escala profesiona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2026-10-25T00:38:08Z</dcterms:created>
  <dcterms:modified xsi:type="dcterms:W3CDTF">2026-10-25T00:38:08Z</dcterms:modified>
  <dc:title>Impuestos de la renta: CFDI, IVA y retenciones sin sustos</dc:title>
  <dc:description>Presentación editable del OA «Impuestos de la renta: CFDI, IVA y retenciones sin sustos». Enlace: https://negocios.lumbre.lat/object/ofr-r03-oa03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