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3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3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3-oa0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ofr-r03-oa02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aKc-k2X0UT0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3-oa02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garantía no se pide para desconfiar: se pide para poder confiar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3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3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3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3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ómo se elige: tres preguntas sobre el inquilino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Tres meses de depósito (258 mil $) más póliza de arrendamiento que cubra hasta 6 meses de renta con cláusula de dañ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depósito de tres meses da colchón inmediato y la póliza extiende cobertura y vía de ejecución si el depósito se agota: son complementarias, no excluyentes. A (un mes) no cubre la exposición pactada; C (obligador sin bienes verificables) es la garantía de papel; D es donar seis meses de renta a una promesa or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n arrendamiento comercial se combina garantía de liquidez inmediata (depósito) con garantía de cobertura extendida (póliza u obligador solvente); la elección se dimensiona por exposición mensual y perfil de riesg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3-oa02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requerimiento · vencimi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«A primer requerimiento» significa que el banco paga al presentarla sin pelear con el inquilino: esa es su fuerza. Su debilidad es la fecha: cada carta vence y hay que renovarla; sin calendario, la renovación se descubre tard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carta de garantía es un compromiso bancario incondicional de pago a primer requerimiento por un monto y vigencia defini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3-oa02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devolución del depósito: la pelea de los 30 días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Recibir el aviso de terminación con fecha y agendar el recorrido final dentro de los días que el contrato permite. → Acta de entrega-recepción final: recorrido con el acta inicial en mano, fotos, medidores, llaves devueltas contadas. → Cotizar o facturar los daños que superan el desgaste natural, con evidencias anexadas. → Enviar el estado de cuenta de devolución: depósito inicial, menos descuentos documentados, más intereses si aplica, con plazo del pacto. → Cerrar expediente: contrato, ambas actas, evidencias y comprobante de devolución archivados jun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orden es la defensa: sin acta final no hay cotización defendible, y sin estado de cuenta documentado la devolución se vuelve opinión. Cerrar el expediente con todo junto es lo que te hace ganar cualquier reclamo futu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cadena de evidencia (aviso → acta con línea base → costos documentados → estado de cuenta → archivo) es la práctica que sostiene descuentos de garantía ante un terce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3-oa02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Ordenar la secuencia» (2 de 2)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No «sin más»: el depósito responde por el estado del espacio y por obligaciones pendientes según lo pactado. La renta vencida se cobró (o se perdonó) en su momento; usar el depósito para saldar viejos atrasos exige que el contrato lo permita como garantía de «obligaciones a cargo del inquilino» y documentarlo en el estado de cuenta. Y si el atraso se cobró con penalidad pactada, no es dos veces la misma deu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compensación de conceptos al cierre debe estar expresamente pactada y documentada; el depósito no es un comodín retroactivo para deudas ya saldad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3-oa02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Pintura levemente opacada tras 3 años de uso normal → Desgaste natur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Huella de 6 cm en el piso por mueble sin protección, con cerámica quebrada → Daño con carg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Micro-perforaciones de cuadro en muros, tapadas con masilla estándar → Desgaste natur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Muro de medio metro derribado para «integrar el área» sin permiso → Daño con carg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Tornillería de lámparas floja por vibración → Desgaste natur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Quemadura en el cielo raso por cable sobrecargado del inquilino → Daño con carg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criterio es la causa y la normalidad del uso: lo que el tiempo y el uso ordinario producen sin negligencia es desgaste; lo que excede el uso normal por acción u omisión del inquilino es dañ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3-oa02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Clasificar» (2 de 2)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De los contratos vigentes de tu propiedad, ¿cuál tiene la garantía más débil frente a su exposición mensual? ¿Adivinas cuál vencerá en los próximos 90 días sin que nadie la haya renovado todaví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3-oa02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3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93401" r:id="rId1"/>
    <p:sldLayoutId id="2481993402" r:id="rId2"/>
    <p:sldLayoutId id="2481993403" r:id="rId3"/>
    <p:sldLayoutId id="2481993404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09358c79b198a58a4f9a6a0d46cdaa4720a0121f5807b9c41.jpg"/>
  <Relationship Id="rId3" Type="http://schemas.openxmlformats.org/officeDocument/2006/relationships/hyperlink" Target="https://negocios.lumbre.lat/object/ofr-r03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2" TargetMode="External"/>
  <Relationship Id="rId3" Type="http://schemas.openxmlformats.org/officeDocument/2006/relationships/hyperlink" Target="https://negocios.lumbre.lat/object/ofr-r03-oa02" TargetMode="External"/>
  <Relationship Id="rId4" Type="http://schemas.openxmlformats.org/officeDocument/2006/relationships/hyperlink" Target="https://negocios.lumbre.lat/object/ofr-r03-oa02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aKc-k2X0UT02.jpg"/>
  <Relationship Id="rId3" Type="http://schemas.openxmlformats.org/officeDocument/2006/relationships/hyperlink" Target="https://negocios.lumbre.lat/object/ofr-r03-oa02" TargetMode="External"/>
  <Relationship Id="rId4" Type="http://schemas.openxmlformats.org/officeDocument/2006/relationships/hyperlink" Target="https://www.youtube.com/watch?v=aKc-k2X0UT0" TargetMode="External"/>
  <Relationship Id="rId5" Type="http://schemas.openxmlformats.org/officeDocument/2006/relationships/hyperlink" Target="https://www.youtube.com/watch?v=aKc-k2X0UT0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2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2" TargetMode="Externa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2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2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2" TargetMode="Externa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2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2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2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2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2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2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2" TargetMode="Externa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2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2" TargetMode="Externa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2" TargetMode="Externa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2" TargetMode="Externa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2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pósit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arantías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rmi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anquil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nqu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gu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ofr-r03-oa02"/>
              </a:rPr>
              <a:t><![CDATA[Ver el OA en negocio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562100"/>
            <a:ext cx="3105150" cy="1866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2"/>
              </a:rPr>
              <a:t><![CDATA[Depósitos y garantías: dormir tranquilo aunque alguien no pagu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r las garantías usadas en México (depósito, obligador solidario, carta de garantía, póliza) y decidir cuándo retene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garantía pedir a cada perfil de inquilino corporativo: depósito en efectivo, obligador solidario, carta de garantía bancaria o póliza de arrendamiento; cómo se formaliza cada una y qué se puede retener al fina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2"/>
              </a:rPr>
              <a:t><![CDATA[Depósitos y garantías: dormir tranquilo aunque alguien no pagu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depósito · garantía · obligador solidario · póliz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garantía no se pide para desconfiar: se pide para poder confi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2"/>
              </a:rPr>
              <a:t><![CDATA[Depósitos y garantías: dormir tranquilo aunque alguien no pagu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garantía bien elegida convierte el riesgo de un inquilino nuevo en una decisión administrativa, no en una pesadilla leg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garantía no se pide para desconfiar: se pide para poder confi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ofr-r03-oa02"/>
              </a:rPr>
              <a:t><![CDATA[Depósitos y garantías: dormir tranquilo aunque alguien no pagu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3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ratos para rentar cas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1952625"/>
            <a:ext cx="4267200" cy="16287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apoyo (Lorena Goca en YouTube): las opciones de garantía en los contratos de arrendamiento mexicanos y sus trampas comun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69570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garantía no se pide para desconfiar: se pide para poder confi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2"/>
              </a:rPr>
              <a:t><![CDATA[Depósitos y garantías: dormir tranquilo aunque alguien no pagu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fintech de 18 personas quería el piso 9: equipo joven, crecimiento veloz, estados financieros de dos años (la empresa tenía año y medio). El director de la fintech ofreció «un mes de depósito» y se notó aliviado: para él, la garantía era un trámit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isol recordó la regla de la casa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garantía se dimensiona por el riesgo, no por la costum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Un mes de depósito cubre un mes de renta; un juicio de rescisión en oficinas comerciales, en el escenario lento, se mide en meses que el edificio paga solo. Con esa empresa, un mes no era garantía: era foto para la carpet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garantía no se pide para desconfiar: se pide para poder confi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2"/>
              </a:rPr>
              <a:t><![CDATA[Depósitos y garantías: dormir tranquilo aunque alguien no pagu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3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2533650"/>
            <a:ext cx="8115300" cy="180975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2533650"/>
            <a:ext cx="38100" cy="180975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objeto compara las cuatro garantías reales del mercado mexicano —depósito, obligador solidario, carta de garantía y póliza—, cómo se eligen según el perfil del inquilino, y qué puedes retener (y qué no) al terminar el contra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60985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aprende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019425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terminar este objeto puedes: comparar las cuatro garantías del mercado con sus costos y tiempos de ejecución, elegir la adecuada según el perfil y monto del inquilino, y explicar qué descuentos al depósito son defendibles al final del contrat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garantías del mercado mexican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2"/>
              </a:rPr>
              <a:t><![CDATA[Depósitos y garantías: dormir tranquilo aunque alguien no pagu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arrendamientos civiles de CDMX el depósito típico es hasta dos meses; en comerciales el mercado juega con más variantes: lo que pactes, mand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2"/>
              </a:rPr>
              <a:t><![CDATA[Depósitos y garantías: dormir tranquilo aunque alguien no pagu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31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466975"/>
        </p:xfrm>
        <a:graphic>
          <a:graphicData uri="http://schemas.openxmlformats.org/drawingml/2006/table">
            <a:tbl>
              <a:tblPr firstRow="1" bandRow="1"/>
              <a:tblGrid>
                <a:gridCol w="1914525"/>
                <a:gridCol w="2047875"/>
                <a:gridCol w="2000250"/>
                <a:gridCol w="21526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Garantí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uándo bril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u tramp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20288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pósito en efectiv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o a tres meses de renta retenidos por la propiedad hasta el final, con reglas de devolución pactad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ierres rápidos, inquilinos con historial, montos chicos de exposi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agota: cubre meses contados y no responde por daños mayores; si no hay acta, la devolución se vuelve plei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2"/>
              </a:rPr>
              <a:t><![CDATA[Depósitos y garantías: dormir tranquilo aunque alguien no pagu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31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200275"/>
        </p:xfrm>
        <a:graphic>
          <a:graphicData uri="http://schemas.openxmlformats.org/drawingml/2006/table">
            <a:tbl>
              <a:tblPr firstRow="1" bandRow="1"/>
              <a:tblGrid>
                <a:gridCol w="1914525"/>
                <a:gridCol w="2047875"/>
                <a:gridCol w="2000250"/>
                <a:gridCol w="21526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Garantí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uándo bril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u tramp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7621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bligador solidar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ercero (persona o empresa) que firma obligado al pago si el inquilino no cump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yMEs con dueño/patrocinio personal, grupos empresariales con casa matriz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 obligador sin bienes ni rastreo es caligrafía: verificar solvencia y firmar su consentimiento expre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2"/>
              </a:rPr>
              <a:t><![CDATA[Depósitos y garantías: dormir tranquilo aunque alguien no pagu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31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200275"/>
        </p:xfrm>
        <a:graphic>
          <a:graphicData uri="http://schemas.openxmlformats.org/drawingml/2006/table">
            <a:tbl>
              <a:tblPr firstRow="1" bandRow="1"/>
              <a:tblGrid>
                <a:gridCol w="1914525"/>
                <a:gridCol w="2047875"/>
                <a:gridCol w="2000250"/>
                <a:gridCol w="21526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Garantí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uándo bril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u tramp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7621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rta de garantía bancar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banco del inquilino garantiza un monto a primer requerimi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tratos corporativos grandes, multinacionales con línea bancar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uesta al inquilino (comisión + línea dispuesta) y exige renovación anual puntual: calendario o se venc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2"/>
              </a:rPr>
              <a:t><![CDATA[Depósitos y garantías: dormir tranquilo aunque alguien no pagu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31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466975"/>
        </p:xfrm>
        <a:graphic>
          <a:graphicData uri="http://schemas.openxmlformats.org/drawingml/2006/table">
            <a:tbl>
              <a:tblPr firstRow="1" bandRow="1"/>
              <a:tblGrid>
                <a:gridCol w="1914525"/>
                <a:gridCol w="2047875"/>
                <a:gridCol w="2000250"/>
                <a:gridCol w="21526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Garantí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uándo bril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u tramp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20288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óliza de arrendami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guro que cubre renta, daños y a veces servicios, pagado por el inquilino anualm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estándar moderno en oficinas: cobertura de 3-12 meses con ejecución ági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ee la letra chica: exclusiones, franquicia y deducibles; la siniestralidad del edificio puede encarecerl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se elige: tres preguntas sobre el inquilin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2"/>
              </a:rPr>
              <a:t><![CDATA[Depósitos y garantías: dormir tranquilo aunque alguien no pagu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o pesa el contrato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 exposición mensual (renta + mantenimiento + cajones) define el piso de la garantía: un contrato de 120 mil/mes sin garantía de 3+ meses de cobertura es jugar con la casa del otr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00325"/>
            <a:ext cx="24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600325"/>
            <a:ext cx="786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ién es el que paga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mpresa con 5 años de historia, estados revisados y pagador corporativo: depósito o póliza alcanzan. Startup con año y medio, fundraising como ingreso: carta de garantía, póliza reforzada u obligador con solvencia real (casa matriz que firme)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se elige: tres preguntas sobre el inquilin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2"/>
              </a:rPr>
              <a:t><![CDATA[Depósitos y garantías: dormir tranquilo aunque alguien no pagu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tan ejecutable es la promesa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regunta incómoda y necesaria: si mañana no paga, ¿tu garantía se cobra con una llamada (carta a primer requerimiento, póliza ágil) o con un abogado y meses (obligador sin bienes, depósito agotado)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2"/>
              </a:rPr>
              <a:t><![CDATA[Depósitos y garantías: dormir tranquilo aunque alguien no pagu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ómo se elige: tres preguntas sobre el inquilin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quilino nuevo: comercializadora de 14 personas, contrato de 36 meses, renta + mantenimiento = 86 mil $/mes, estados financieros flojos pero promete pago «puntualísimo». La propiedad quiere exposición cubierta mínimo 3 meses con ejecución rápida. ¿Qué combinación es la más defendibl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305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Un mes de depósito en efectivo: si paga puntual, la garantía es un trámit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40005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Tres meses de depósito (258 mil $) más póliza de arrendamiento que cubra hasta 6 meses de renta con cláusula de daños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2"/>
              </a:rPr>
              <a:t><![CDATA[Depósitos y garantías: dormir tranquilo aunque alguien no pagu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Obligador solidario: el hermano del fundador, con palabra de hono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600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ero garantía los primeros 6 meses para no espantar al inquilino, y luego se ve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2"/>
              </a:rPr>
              <a:t><![CDATA[Depósitos y garantías: dormir tranquilo aunque alguien no pagu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ómo se elige: tres preguntas sobre el inquilin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arta de garantía bancaria se emite a primer ___; si no la renuevas antes de su ___ , te quedas sin garantía a mitad del contrato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devolución del depósito: la pelea de los 30 día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2"/>
              </a:rPr>
              <a:t><![CDATA[Depósitos y garantías: dormir tranquilo aunque alguien no pagu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ós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quil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an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ue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aci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di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ento: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gas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tu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micro-huel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idec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rnille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loja)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ñ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r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mb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mis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madur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ific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res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gin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e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bili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ado.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en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ic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+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+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+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tiz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tura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devolución del depósito: la pelea de los 30 día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2"/>
              </a:rPr>
              <a:t><![CDATA[Depósitos y garantías: dormir tranquilo aunque alguien no pagu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egl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volución.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cta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id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pica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5-3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ábi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teri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oj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n».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ós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n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re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zc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rant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truy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y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s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ós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b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io».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ci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quil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F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tula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e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volució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Ordenar la secuenci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2"/>
              </a:rPr>
              <a:t><![CDATA[Depósitos y garantías: dormir tranquilo aunque alguien no pagu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devolución del depósito: la pelea de los 30 dí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el proceso de cierre de garantía cuando el inquilino desocup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Acta de entrega-recepción final: recorrido con el acta inicial en mano, fotos, medidores, llaves devueltas contad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otizar o facturar los daños que superan el desgaste natural, con evidencias anexad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nviar el estado de cuenta de devolución: depósito inicial, menos descuentos documentados, más intereses si aplica, con plazo del pacto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Ordenar la secuenci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2"/>
              </a:rPr>
              <a:t><![CDATA[Depósitos y garantías: dormir tranquilo aunque alguien no pagu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errar expediente: contrato, ambas actas, evidencias y comprobante de devolución archivados junt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Recibir el aviso de terminación con fecha y agendar el recorrido final dentro de los días que el contrato permit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2"/>
              </a:rPr>
              <a:t><![CDATA[Depósitos y garantías: dormir tranquilo aunque alguien no pagu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devolución del depósito: la pelea de los 30 dí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inquilino se retrasó dos meses durante el año, puedes compensar esos atrasos contra el depósito al terminar el contrato, sin má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2"/>
              </a:rPr>
              <a:t><![CDATA[Depósitos y garantías: dormir tranquilo aunque alguien no pagu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devolución del depósito: la pelea de los 30 dí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cobro del cierre según si es desgaste natural (no se cobra al inquilino) o daño con cargo (sí se cobra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sgaste natural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año con carg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Pintura levemente opacada tras 3 años de uso normal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671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Huella de 6 cm en el piso por mueble sin protección, con cerámica quebrada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2"/>
              </a:rPr>
              <a:t><![CDATA[Depósitos y garantías: dormir tranquilo aunque alguien no pagu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Micro-perforaciones de cuadro en muros, tapadas con masilla estánd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954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Muro de medio metro derribado para «integrar el área» sin permis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Tornillería de lámparas floja por vibra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Quemadura en el cielo raso por cable sobrecargado del inquilin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81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devolución del depósito: la pelea de los 30 dí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2"/>
              </a:rPr>
              <a:t><![CDATA[Depósitos y garantías: dormir tranquilo aunque alguien no pagu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3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lendario de garantías: el Excel que previene susto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hoja por contrato con: tipo de garantía, monto, fecha de emisión y fecha de vencimiento/renovación (cartas y pólizas), y responsable de darle seguimiento 60 días antes. La garantía vencida sin que nadie se haya enterado es la forma más elegante de quedarse sin ningun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2"/>
              </a:rPr>
              <a:t><![CDATA[Depósitos y garantías: dormir tranquilo aunque alguien no pagu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devolución del depósito: la pelea de los 30 dí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 los contratos vigentes de tu propiedad, ¿cuál tiene la garantía más débil frente a su exposición mensual? ¿Adivinas cuál vencerá en los próximos 90 días sin que nadie la haya renovado todaví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Empareja mentalmente cada garantía con su contrato: garantía de papel sobre contrato de medio millón anual es la deuda escondida del edifici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57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devolución del depósito: la pelea de los 30 dí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2"/>
              </a:rPr>
              <a:t><![CDATA[Depósitos y garantías: dormir tranquilo aunque alguien no pagu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3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e curso no da asesoría legal ni fisc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urso enseña la práctica del mercado mexicano y cita leyes y reglas generales. Cada contrato, tema fiscal o conflicto concreto se decide con la legislación de tu estado y con profesionales (abogado y contador). La regla de oro de la administradora profesional: documentar, verificar y saber a quién llamar a tiempo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2"/>
              </a:rPr>
              <a:t><![CDATA[Depósitos y garantías: dormir tranquilo aunque alguien no pagu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garantías: depósito (liquidez), obligador (respaldo de tercero solvente), carta bancaria (ejecución ágil) y póliza (cobertura extendida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garantía se dimensiona por exposición mensual y perfil de riesgo, no por costumbr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0003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0003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ósito no es ingreso: se devuelve con plazo y solo se descuenta daño documentado, nunca desgaste natural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7242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7242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tas y pólizas vencen: sin calendario de renovación, la garantía desaparece en silencio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2"/>
              </a:rPr>
              <a:t><![CDATA[Depósitos y garantías: dormir tranquilo aunque alguien no pagu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y qué no es ejecutable: depósito, obligador, carta y póliz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tres preguntas definen qué garantía pedir a cada inquilino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iferencia legal y práctica hay entre desgaste natural y daño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0670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0670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no se paga la renta final con el depósito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4575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4575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pasa el día que vence la póliza o la carta de garantía?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2"/>
              </a:rPr>
              <a:t><![CDATA[Depósitos y garantías: dormir tranquilo aunque alguien no pagu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mendar la combinación de garantía para un inquilino nuevo según su perfil y su contra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ucir la devolución del depósito con actas, evidencias y estado de cuenta defendibl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ar y correr el calendario de renovación de garantías de toda la propiedad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uestos de la renta: CFDI, IVA y retenciones sin sus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la garantía resuelve el «y si no paga»; el SAT se responde aunque sí pagu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2026-10-26T01:12:08Z</dcterms:created>
  <dcterms:modified xsi:type="dcterms:W3CDTF">2026-10-26T01:12:08Z</dcterms:modified>
  <dc:title>Depósitos y garantías: dormir tranquilo aunque alguien no pague</dc:title>
  <dc:description>Presentación editable del OA «Depósitos y garantías: dormir tranquilo aunque alguien no pague». Enlace: https://negocios.lumbre.lat/object/ofr-r03-oa02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