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3-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wi45eitC1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3-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ntrato no es papeleo: es el manual de operaciones del edificio»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3-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3-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3-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VgKur0n5mZ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ditar en veinte minutos: los cinco detectores de hoyo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allo la de plazo y prórroga: debía fijar duración de la renovación, aviso previo con días y condiciones (o dejar claro que sin acuerdo escrito previo, el contrato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láusula de plazo y prórroga es la que debe contestar el día 366: ¿hay contrato nuevo, por cuánto, con qué renta y con qué aviso? Sin condiciones expresas, «según convenga» significa que conviene... cuando convenga a las dos partes, y el mes 366 no hay acuerdo. El silencio del contrato se llena con abog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materia de arrendamientos, la prórroga tácita solo opera en los términos que la ley y el contrato permitan; una cláusula ambigua traslada la decisión al juzg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un contrato se modifica de mutuo acuerdo, casi siempre por convenio (addendum) firmado por las mismas capacidades que firmaron el original. Lo que sí puedes: detectar el hoyo, documentarlo, proponer el convenio a dirección y llevarlo al abogado. Corregir «por correo» es fabricar evidencia en tu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odificación del contrato exige consentimiento expreso de ambas partes; la vía correcta es un convenio firmado, no una notificación unilat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ventario ·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cta inicial es la única línea base contra la que se mide el estado final: sin inventario firmado, cualquier descuento al depósito se vuelve opinión contr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ga de la prueba del daño corresponde a quien la alega; sin documento de estado inicial, no hay compar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3-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exos que valen oro (y cuestan una tard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diciones de la prórroga con aviso previo → Cláusula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cta de entrega-recepción con fotos fechadas → Anexo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orcentaje de aumento anual → Cláusula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lano acotado con m² pactados → Anexo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usas de rescisión por mora → Cláusula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glamento del edificio firmado → Anexo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trato ordena la relación con cláusulas; los anexos aportan la evidencia técnica y documental (estado, medidas, reglas de operación) que las cláusulas citan sin repro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nta podrá ajustarse anualmente de común acuerdo entre la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2 («ajuste de común acuerdo») no es una cláusula de aumento: es una promesa de negociación futura, y en la práctica es aumento cero o pleito. La línea 4 («otros giros que decida») convierte el destino del contrato en una carta abierta: el inquilino puede meter un uso que el zoning no permite y la multa se la come la propiedad. Las demás están bien: precio con base y fecha, subarriendo condicionado a permiso escrito, depósito con reglas de devolución y plazo definido, y prórroga con mecánica y aviso exp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láusulas de ajuste y destino deben ser autoejecutables (fórmula o lista cerrada de usos); las remisiones a «acuerdo futuro» y los «otros usos» trasladan el conflicto al juzg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el contrato más viejo vigente en tu propiedad: sin leerlo completo, responde de memoria — ¿qué dice de la prórroga, del aumento anual y de los días de mora para rescindir? Si no puedes responder con la cláusula en la mano, ahí tienes tu auditoría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3-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3-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427" r:id="rId1"/>
    <p:sldLayoutId id="2481993428" r:id="rId2"/>
    <p:sldLayoutId id="2481993429" r:id="rId3"/>
    <p:sldLayoutId id="248199343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5447288135fe22a9962129e404270a81743ebd6cf5495b81.jpg"/>
  <Relationship Id="rId3" Type="http://schemas.openxmlformats.org/officeDocument/2006/relationships/hyperlink" Target="https://negocios.lumbre.lat/object/ofr-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hyperlink" Target="https://negocios.lumbre.lat/object/ofr-r03-oa01" TargetMode="External"/>
  <Relationship Id="rId4" Type="http://schemas.openxmlformats.org/officeDocument/2006/relationships/hyperlink" Target="https://negocios.lumbre.lat/object/ofr-r03-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wi45eitC1142.jpg"/>
  <Relationship Id="rId3" Type="http://schemas.openxmlformats.org/officeDocument/2006/relationships/hyperlink" Target="https://negocios.lumbre.lat/object/ofr-r03-oa01" TargetMode="External"/>
  <Relationship Id="rId4" Type="http://schemas.openxmlformats.org/officeDocument/2006/relationships/hyperlink" Target="https://www.youtube.com/watch?v=wi45eitC114" TargetMode="External"/>
  <Relationship Id="rId5" Type="http://schemas.openxmlformats.org/officeDocument/2006/relationships/hyperlink" Target="https://www.youtube.com/watch?v=wi45eitC114"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VgKur0n5mZM8.jpg"/>
  <Relationship Id="rId3" Type="http://schemas.openxmlformats.org/officeDocument/2006/relationships/hyperlink" Target="https://negocios.lumbre.lat/object/ofr-r03-oa01" TargetMode="External"/>
  <Relationship Id="rId4" Type="http://schemas.openxmlformats.org/officeDocument/2006/relationships/hyperlink" Target="https://www.youtube.com/watch?v=VgKur0n5mZM" TargetMode="External"/>
  <Relationship Id="rId5" Type="http://schemas.openxmlformats.org/officeDocument/2006/relationships/hyperlink" Target="https://www.youtube.com/watch?v=VgKur0n5mZM" TargetMode="Externa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ra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rrenda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erc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áusu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lv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3-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y redactar las cláusulas esenciales de un arrendamiento de oficinas en México y qué pasa si faltan.]]></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láusulas que sostienen un contrato de oficinas en México: partes, destino, plazo, prórroga, renta y ajustes, garantía, uso del espacio, incumplimiento y entrega. Qué pasa con cada hoyo en la práctic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4]]></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rato · cláusulas · plazo · desti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rato no es papeleo: es el manual de operaciones del edif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cláusula que falta hoy es una conversación incómoda dentro de seis meses... con un juez adentro si se pone peor.]]></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rato no es papeleo: es el manual de operaciones del edif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ONTRATOS DE ARRENDAMIENTO»]]></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La Hora del Notario en YouTube): un notario explica cómo se estructura un contrato de arrendamiento en México.]]></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rato no es papeleo: es el manual de operaciones del edif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ato del piso 9 llegó firmado por el inquilino... y por el anterior administrador, que ya no está. Cuando el nuevo gerente del inquilino pidió «un mes para pagar la primera renta porque venimos de un atraso», Marisol descubrió que el documento no decía qué pasaba si ese mes se convertía en tr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trato de arrendamiento comercial no se lee cuando todo va bien: ]]></a:t>
            </a:r>
            <a:r>
              <a:rPr lang="en-US" b="1" strike="noStrike" sz="2100" spc="0" u="none" cap="none">
                <a:solidFill>
                  <a:srgbClr val="1B2438">
                    <a:alpha val="100000"/>
                  </a:srgbClr>
                </a:solidFill>
                <a:latin typeface="Calibri"/>
              </a:rPr>
              <a:t><![CDATA[es el único que habla cuando deja de sonar el teléfono]]></a:t>
            </a:r>
            <a:r>
              <a:rPr lang="en-US" strike="noStrike" sz="2100" spc="0" u="none" cap="none">
                <a:solidFill>
                  <a:srgbClr val="1B2438">
                    <a:alpha val="100000"/>
                  </a:srgbClr>
                </a:solidFill>
                <a:latin typeface="Calibri"/>
              </a:rPr>
              <a:t><![CDATA[. Las cláusulas esenciales no son las cinco primeras de declaraciones y definiciones: son las diez que resuelven los diez conflictos que siempre pasan en una oficina ren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rato no es papeleo: es el manual de operaciones del edif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4]]></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e da el checklist de esas diez, qué hoyo abre cada una si falta, y cómo auditar cualquier contrato —tuyo o heredado— en veinte minutos.]]></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listar las diez cláusulas esenciales de un arrendamiento de oficinas, explicar el conflicto concreto que cada una previene, y auditar un contrato existente marcando sus hoyos peligros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diez cláusulas que sostienen todo lo dem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oro: cada cláusula existe porque alguien, en algún edificio de este país, ya perdió dinero sin el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31623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áus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decir con pr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hoyo 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s y 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nta (razón social, RFC, representante con poder notarial) y a qué título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claro que responda: «la empresa» no paga, paga un firmante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mueble y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cio exacto (piso, m², cajones, bodega) y uso permitido: oficinas, consultorio, 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quilino abre un uso que tu uso de suelo no permite y clausuran... tu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000250"/>
                <a:gridCol w="31623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áus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decir con pr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hoyo 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ta y desglo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moneda, qué incluye (mantenimiento, estacionamiento, servicios) y 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uerra del «yo creí que el mantenimiento venía incluido» a mitad d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o 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fijo, indexado (INPC) o fórmula; cuándo a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renovación es una negociación de rehén: el inquilino ya invirtió en mud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31623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áus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decir con pr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hoyo 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y prórro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condiciones de renovación, aviso previo (típico: 30-60-9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 «renovable según convenga»: nadie sabe si hay contrato el día 36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pósito, obligador, póliza), monto, cuándo se devuelve y qué se puede desco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s de daño al final se cobra... de la buena voluntad del inquil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31623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áus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decir con pr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hoyo 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s y adecu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aga, qué queda propiedad del edificio, permisos prev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quilino tumba un muro «porque es mi oficina» y el perito no da créd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umplimiento y res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onsidera falta (qué días de mora), penalidad, causa de terminación anticip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láusula expresa, cobrar el atraso se vuelve teatr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4]]></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000250"/>
                <a:gridCol w="31623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áus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decir con pr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hoyo 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os y respons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segura qué (contenido, responsabilidad civil), daños a terc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unda el piso 8 y nadie tiene póliza: la cuenta llega a la prop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y 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al entrar y al salir, inventario, acta firmada con f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cta inicial, el «así lo recibí» del final vale exactamente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diez cláusulas que sostienen todo lo dem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5 CLÁUSULAS QUE DEBES INCLUIR EN TODO CONTRATO DE ARRENDAMIENTO]]></a:t>
            </a:r>
          </a:p>
        </p:txBody>
      </p:sp>
      <p:sp>
        <p:nvSpPr>
          <p:cNvPr id="10" name=""/>
          <p:cNvSpPr txBox="1"/>
          <p:nvPr/>
        </p:nvSpPr>
        <p:spPr>
          <a:xfrm>
            <a:off x="4362450" y="318135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JurídicaMente en YouTube): las cláusulas que todo arrendamiento debe llevar y por qué.]]></a:t>
            </a:r>
          </a:p>
        </p:txBody>
      </p:sp>
      <p:sp>
        <p:nvSpPr>
          <p:cNvPr id="11" name=""/>
          <p:cNvSpPr txBox="1"/>
          <p:nvPr/>
        </p:nvSpPr>
        <p:spPr>
          <a:xfrm>
            <a:off x="4362450" y="46101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ditar en veinte minutos: los cinco detectores de hoy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usca los números absolutos:]]></a:t>
            </a:r>
            <a:r>
              <a:rPr lang="en-US" strike="noStrike" sz="2100" spc="0" u="none" cap="none">
                <a:solidFill>
                  <a:srgbClr val="1B2438">
                    <a:alpha val="100000"/>
                  </a:srgbClr>
                </a:solidFill>
                <a:latin typeface="Calibri"/>
              </a:rPr>
              <a:t><![CDATA[ ¿plazo en días, renta en cifras con moneda, mora en días, aviso en días? Todo «razonable», «oportunamente» o «según convenga» es un hoyo con nombr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ueba la cláusula del disgusto:]]></a:t>
            </a:r>
            <a:r>
              <a:rPr lang="en-US" strike="noStrike" sz="2100" spc="0" u="none" cap="none">
                <a:solidFill>
                  <a:srgbClr val="1B2438">
                    <a:alpha val="100000"/>
                  </a:srgbClr>
                </a:solidFill>
                <a:latin typeface="Calibri"/>
              </a:rPr>
              <a:t><![CDATA[ imagina al inquilino pagando con 45 días de atraso en el mes 4. ¿El contrato dice qué pasa, línea por línea? Si tienes que interpretar, falta cláusul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a quién firma qué:]]></a:t>
            </a:r>
            <a:r>
              <a:rPr lang="en-US" strike="noStrike" sz="2100" spc="0" u="none" cap="none">
                <a:solidFill>
                  <a:srgbClr val="1B2438">
                    <a:alpha val="100000"/>
                  </a:srgbClr>
                </a:solidFill>
                <a:latin typeface="Calibri"/>
              </a:rPr>
              <a:t><![CDATA[ el poder del representante se verifica con escritura (la pide tu abogado, no tú); una firma sin poder puede dejar el contrato en la n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ditar en veinte minutos: los cinco detectores de hoy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ruza destino con uso de suelo:]]></a:t>
            </a:r>
            <a:r>
              <a:rPr lang="en-US" strike="noStrike" sz="2100" spc="0" u="none" cap="none">
                <a:solidFill>
                  <a:srgbClr val="1B2438">
                    <a:alpha val="100000"/>
                  </a:srgbClr>
                </a:solidFill>
                <a:latin typeface="Calibri"/>
              </a:rPr>
              <a:t><![CDATA[ la cláusula de destino debe coincidir con lo que el zoning del edificio permite; si dice «y cualquier otro uso», bórralo con tus propias man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ifica el anexo del estado inicial:]]></a:t>
            </a:r>
            <a:r>
              <a:rPr lang="en-US" strike="noStrike" sz="2100" spc="0" u="none" cap="none">
                <a:solidFill>
                  <a:srgbClr val="1B2438">
                    <a:alpha val="100000"/>
                  </a:srgbClr>
                </a:solidFill>
                <a:latin typeface="Calibri"/>
              </a:rPr>
              <a:t><![CDATA[ sin acta de entrega con fotos e inventario firmada hoy, el contrato empieza cojo en su cláusula de sali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ditar en veinte minutos: los cinco detectores de hoy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ntrato de 36 meses dice: «Al término del plazo, el contrato podrá renovarse según convenga a las partes». El mes 35, el inquilino anuncia que se queda «porque siempre hemos renovado de palabra». ¿Qué cláusula falló y qué debió decir?]]></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lo la de renta: debió fijar el aumento de la renovación en vez de dejarla abiert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lo la de plazo y prórroga: debía fijar duración de la renovación, aviso previo con días y condiciones (o dejar claro que sin acuerdo escrito previo, el contrato term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falló nada: la práctica de renovaciones anteriores obliga a renovar]]></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llo la de entrega: el acta inicial resolvería la du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ditar en veinte minutos: los cinco detectores de hoy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o administradora, puedes reescribir unilateralmente una cláusula ambigua del contrato vigente «para ordenarla» y notificar al inquilino por corre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ditar en veinte minutos: los cinco detectores de hoy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n acta de entrega con fotos e ___ firmada al entrar, el «así lo recibí» del inquilino al salir vale ___.]]></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exos que valen oro (y cuestan una tar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ta de entrega-recepción inicial:]]></a:t>
            </a:r>
            <a:r>
              <a:rPr lang="en-US" strike="noStrike" sz="2100" spc="0" u="none" cap="none">
                <a:solidFill>
                  <a:srgbClr val="1B2438">
                    <a:alpha val="100000"/>
                  </a:srgbClr>
                </a:solidFill>
                <a:latin typeface="Calibri"/>
              </a:rPr>
              <a:t><![CDATA[ fotos fechadas, medidores, llaves entregadas, estado de cada zona; firmada el mismo día de la entrega de llav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no acotado del espacio:]]></a:t>
            </a:r>
            <a:r>
              <a:rPr lang="en-US" strike="noStrike" sz="2100" spc="0" u="none" cap="none">
                <a:solidFill>
                  <a:srgbClr val="1B2438">
                    <a:alpha val="100000"/>
                  </a:srgbClr>
                </a:solidFill>
                <a:latin typeface="Calibri"/>
              </a:rPr>
              <a:t><![CDATA[ qué renta (y qué NO: columnas, cuartos de máquinas) con m² pactados — la base de toda cobranza futur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lamento del edificio como anexo:]]></a:t>
            </a:r>
            <a:r>
              <a:rPr lang="en-US" strike="noStrike" sz="2100" spc="0" u="none" cap="none">
                <a:solidFill>
                  <a:srgbClr val="1B2438">
                    <a:alpha val="100000"/>
                  </a:srgbClr>
                </a:solidFill>
                <a:latin typeface="Calibri"/>
              </a:rPr>
              <a:t><![CDATA[ horarios de carga, obra, política de visitas y mascotas... firmado como parte del contrato, no «por conocimie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exos que valen oro (y cuestan una tar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chas técnicas de adecuaciones:]]></a:t>
            </a:r>
            <a:r>
              <a:rPr lang="en-US" strike="noStrike" sz="2100" spc="0" u="none" cap="none">
                <a:solidFill>
                  <a:srgbClr val="1B2438">
                    <a:alpha val="100000"/>
                  </a:srgbClr>
                </a:solidFill>
                <a:latin typeface="Calibri"/>
              </a:rPr>
              <a:t><![CDATA[ si el inquilino adapta el piso, qué se aprobó, con qué planos y quién lo pag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exos que valen oro (y cuestan una tar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ocumento según si es cláusula del contrato o anexo que lo acompañ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áusula del contra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exo del contra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diciones de la prórroga con aviso previ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ta de entrega-recepción con fotos fechada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rcentaje de aumento anu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ano acotado con m² pactad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usas de rescisión por mo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glamento del edificio firmad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exos que valen oro (y cuestan una tar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a este extracto de contrato heredado y marca las líneas con hoyos peligroso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ta mensual: $52,000.00 MNM por el piso 4 (130 m²), pagadero los primeros 5 días del m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nta podrá ajustarse anualmente de común acuerdo entre las part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rrendatario podrá subarrendar parcialmente con permiso escrito del arrendad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inquilino podrá usar el espacio para oficinas y otros giros que decida.]]></a:t>
            </a:r>
          </a:p>
        </p:txBody>
      </p:sp>
      <p:sp>
        <p:nvSpPr>
          <p:cNvPr id="8" name=""/>
          <p:cNvSpPr txBox="1"/>
          <p:nvPr/>
        </p:nvSpPr>
        <p:spPr>
          <a:xfrm>
            <a:off x="628650" y="18954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pósito en garantía: equivalente a un mes de renta, devuelto dentro de los 30 días posteriores a la entrega, descontando daños que no sean desgaste natural.]]></a:t>
            </a:r>
          </a:p>
        </p:txBody>
      </p:sp>
      <p:sp>
        <p:nvSpPr>
          <p:cNvPr id="9" name=""/>
          <p:cNvSpPr txBox="1"/>
          <p:nvPr/>
        </p:nvSpPr>
        <p:spPr>
          <a:xfrm>
            <a:off x="628650" y="28860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presente contrato se renueva automáticamente por periodos iguales si ninguna parte avisa con 90 días de anticip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exos que valen oro (y cuestan una tar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4]]></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u contrato base, redactado una vez]]></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arga a tu abogado un contrato marco para el edificio con las diez cláusulas y sus anexos, y úsalo como molde: cada operación nueva solo llena datos. Un contrato marco cuesta una junta con el abogado; contratar «a la rápida» con el word del inquilino cuesta tres años de sorpres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exos que valen oro (y cuestan una tard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el contrato más viejo vigente en tu propiedad: sin leerlo completo, responde de memoria — ¿qué dice de la prórroga, del aumento anual y de los días de mora para rescindir? Si no puedes responder con la cláusula en la mano, ahí tienes tu auditoría de esta semana.]]></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os contratos heredados de administradores anteriores son la mayor fuente de hoyos: nadie los audita porque «ya están firmados».]]></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exos que valen oro (y cuestan una tar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z cláusulas esenciales: partes, destino, renta y desglose, aumento, plazo y prórroga, garantía, mejoras, incumplimiento, seguros y entreg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láusula ambigua («según convenga», «de común acuerdo») es un conflicto con fecha futur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anexos que valen oro: acta con fotos, plano acotado, reglamento firmado y fichas de adecuacione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ato se modifica por convenio firmado entre las mismas capacidades, nunca por notificación unilater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las diez cláusulas esenciales y qué conflicto previene cada u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 responde la cláusula de plazo y prórroga el día 366?]]></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ajuste de común acuerdo» no es una cláusula de aumen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a si el destino del contrato no coincide con el uso de sue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ocumento sostiene cualquier descuento al depósito al fin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3-oa01"/>
              </a:rPr>
              <a:t><![CDATA[El contrato de arrendamiento comercial: cláusulas que te salv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tar cualquier contrato en veinte minutos con los cinco detectores de hoy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oner a dirección y al abogado los convenios que cierren los hoyos detectad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el contrato marco del edificio con sus cuatro anexos estándar.]]></a:t>
            </a:r>
          </a:p>
        </p:txBody>
      </p:sp>
      <p:sp>
        <p:nvSpPr>
          <p:cNvPr id="13" name=""/>
          <p:cNvSpPr txBox="1"/>
          <p:nvPr/>
        </p:nvSpPr>
        <p:spPr>
          <a:xfrm>
            <a:off x="514350" y="3390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pósitos y garantías]]></a:t>
            </a:r>
            <a:r>
              <a:rPr lang="en-US" strike="noStrike" sz="2100" spc="0" u="none" cap="none">
                <a:solidFill>
                  <a:srgbClr val="1B2438">
                    <a:alpha val="100000"/>
                  </a:srgbClr>
                </a:solidFill>
                <a:latin typeface="Calibri"/>
              </a:rPr>
              <a:t><![CDATA[ — la cláusula de garantía solo sirve si sabes qué garantía elegir para cada inquilino... y qué puedes retener de verda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2026-10-26T01:12:34Z</dcterms:created>
  <dcterms:modified xsi:type="dcterms:W3CDTF">2026-10-26T01:12:34Z</dcterms:modified>
  <dc:title>El contrato de arrendamiento comercial: cláusulas que te salvan</dc:title>
  <dc:description>Presentación editable del OA «El contrato de arrendamiento comercial: cláusulas que te salvan». Enlace: https://negocios.lumbre.lat/object/ofr-r03-oa01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