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6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6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2-oa06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3DA-81JXcS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6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no se mide, se regala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inco etapas y lo que significa avanzar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Embudo trimestral de un piso difícil (ejempl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6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32 %; el dolor está en propuesta→firma, la punta del embu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9/28 = 32 % de contacto a visita, dentro del rango sano del mercado (30–40 %). La punta: de 4 propuestas sale 1 firma (25 %): ahí se pierde el dinero, y casi siempre por seguimiento lento o cartas oferta que nadie resolvió en ju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versión por etapa = avanzados ÷ entrantes de la etapa. El diagnóstico prioriza la etapa con peor conversión relativa o mayor pérdida absoluta de val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6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regla de velocidad: 15 minutos, 48 horas, 7 toqu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6ysDItlfz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6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brir el tablero y marcar prospectos sin movimiento en 14 días: se re-califican o se cierran con cortesía. → Escribir el próximo toque de cada activo: qué, a quién y cuándo, con gancho real (nueva foto, resolución de su duda técnica, promo de plazo). → Revisar los quemados del mes: por qué se cayó cada uno (precio, competidor, sin decisión) y anotar la causa en una línea. → Llevar el resumen a la junta de brokers o a dirección: dos líneas de embudo, tres causas de pérdida, una decisión ped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saneas el tablero (lo inactivo no es activo), luego armas los toques, después aprendes de las pérdidas y al final reportas con causas: el orden convierte el seguimiento en sist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higiene de pipeline (calificar, tocar, cerrar perdidos, analizar causas) es la cadencia estándar de cualquier embudo comercial con CRM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6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rdenar la secuencia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Descargó la ficha PDF del portal y pidió horario → Conta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idió ver el piso con su director general → Vis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andó su formato de contrato para revisión → Propuesta / negoci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reguntó si el precio incluye mantenimiento y cajones → Conta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Tomó medidas del espacio con su arquitecto → Vis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idió que le bajes 10 el metro y firma en junio → Propuesta / negoci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acción del prospecto delata su etapa: información básica = contacto; traer equipo y medir = visita; discutir contrato y precio con fecha = propuesta avanz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6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Clasificar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Si tu propiedad tuviera embudo desde hace un trimestre: ¿dónde sospechas que está tu cuello de botella, arriba (pocos contactos) o abajo (visitas que no firman)? ¿Qué harías distinto mañana si supieras que el 80 % de tus pérdidas son por «el competidor de enfrente era más barato» versus «se enfrió el seguimiento»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6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36" r:id="rId1"/>
    <p:sldLayoutId id="2481904937" r:id="rId2"/>
    <p:sldLayoutId id="2481904938" r:id="rId3"/>
    <p:sldLayoutId id="248190493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74d0acfc14cae1686107f682b8491efe745a6fee92622f41.jpg"/>
  <Relationship Id="rId3" Type="http://schemas.openxmlformats.org/officeDocument/2006/relationships/hyperlink" Target="https://negocios.lumbre.lat/object/ofr-r02-oa06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  <Relationship Id="rId3" Type="http://schemas.openxmlformats.org/officeDocument/2006/relationships/hyperlink" Target="https://negocios.lumbre.lat/object/ofr-r02-oa06" TargetMode="External"/>
  <Relationship Id="rId4" Type="http://schemas.openxmlformats.org/officeDocument/2006/relationships/hyperlink" Target="https://negocios.lumbre.lat/object/ofr-r02-oa06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3DA-81JXcSI2.jpg"/>
  <Relationship Id="rId3" Type="http://schemas.openxmlformats.org/officeDocument/2006/relationships/hyperlink" Target="https://negocios.lumbre.lat/object/ofr-r02-oa06" TargetMode="External"/>
  <Relationship Id="rId4" Type="http://schemas.openxmlformats.org/officeDocument/2006/relationships/hyperlink" Target="https://www.youtube.com/watch?v=3DA-81JXcSI" TargetMode="External"/>
  <Relationship Id="rId5" Type="http://schemas.openxmlformats.org/officeDocument/2006/relationships/hyperlink" Target="https://www.youtube.com/watch?v=3DA-81JXcSI" TargetMode="External"/>
  <Relationship Id="rId6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6ysDItlfznA4.jpg"/>
  <Relationship Id="rId3" Type="http://schemas.openxmlformats.org/officeDocument/2006/relationships/hyperlink" Target="https://negocios.lumbre.lat/object/ofr-r02-oa06" TargetMode="External"/>
  <Relationship Id="rId4" Type="http://schemas.openxmlformats.org/officeDocument/2006/relationships/hyperlink" Target="https://www.youtube.com/watch?v=6ysDItlfznA" TargetMode="External"/>
  <Relationship Id="rId5" Type="http://schemas.openxmlformats.org/officeDocument/2006/relationships/hyperlink" Target="https://www.youtube.com/watch?v=6ysDItlfznA" TargetMode="External"/>
  <Relationship Id="rId6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6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bu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nta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étrica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M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uimien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2-oa06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 el proceso de renta como un embudo (contactos, visitas, propuestas, firmas) y darle seguimiento con orden y veloc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 la renta en un proceso medible: etapas del embudo, tasas de conversión, velocidad de respuesta y un seguimiento que no deja prospectos muertos en la bandej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mbudo · CRM · seguimiento · conversió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se mide, se rega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mbudo te dice exactamente dónde se te cae el dinero: no es reportar por reportar, es diagnostic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se mide, se rega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rategia para convertir tu agenda en citas realmente eficac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Elbanicol en YouTube): cómo convertir contactos en citas agendadas, la primera conversión del embu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se mide, se rega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cierre del trimestre, dirección le preguntó a Marisol algo simple: "¿Cuántos interesados tuvo el piso 9 y por qué no se rentó?". Marisol recordó correos, llamadas, tres visitas... y no supo responder con númer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 impotencia es la diferencia entre administrar por sensaciones y administrar con embudo. Un embudo de rentas bien llevado te dice, con datos del último trimestre: de cada 10 contactos, cuántos visitan, cuántos piden propuesta, cuántos firman... y sobre tod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qué etapa se está desang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u propied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no se mide, se rega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876425"/>
            <a:ext cx="8115300" cy="18097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876425"/>
            <a:ext cx="38100" cy="18097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monta el embudo: cinco etapas, tres tasas, una regla de velocidad y un ritual semanal de seguimien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526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35267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definir las cinco etapas de tu embudo de rentas, calcular conversiones entre etapas, diagnosticar la etapa floja con números, y correr el ritual semanal de seguimiento sin prospectos huérfano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etapas y lo que significa avanz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idió información (portal, llamada, broker, referido). Avanza cuando responde a dos preguntas y acepta una fecha de visi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isó el espacio. Avanza cuando pidió contrapropuesta o datos duros (carga eléctrica, plano, horarios) para su equip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cibió carta oferta escrita y la discutió contigo. Avanza cuando hay negociación activa de variabl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hay acuerdo de boca o casi sobre precio, plazo y garantía. Avanza cuando fir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etapas y lo que significa avanz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 (y llave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trato firmado, depósito recibido, entrega calendarizada. El prospecto se convierte en inquilino (Ruta 4 lo recibe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specto vive en UNA sola etapa a la vez, con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ximo paso con 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no sabes en qué etapa está cada quien y qué toca después, no tienes embudo: tienes una bandeja de entra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budo trimestral de un piso difícil (ejemplo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tegorí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imestre del piso 9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c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si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9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pues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egoci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rm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tasas que te dicen la ver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l embudo del ejemplo (28 contactos, 9 visitas, 4 propuestas, 2 negociaciones, 1 firma): ¿cuál es la conversión contacto→visita, y dónde duele más el cuello de botell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32 %; el dolor está en propuesta→firma, la punta del embu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3.5 %; el dolor está al principio: casi nadie visi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64 %; el embudo está sano y sólo falta preci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12 %; el dolor está en negociación→firm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tasas que te dicen la verdad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ngos de referencia del mercado mexicano de oficinas (para comparar sin autoflagelarte)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→visita: 30–40 %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enos, hay descalificación débil o ficha que promete lo que el espacio no da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→propuesta: 35–50 %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enos, la visita no conectó con el dolor del prospecto (guion del OA04)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→firma: 25–40 %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enos, velocidad y cierre: contraofertas sin fecha, seguimiento que se enfría.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 por etap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prospecto sin movimiento 14 días se re-califica o se cierra con elegancia; el "está pensando" sin fecha es un fantasma que infla tu tabler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velocidad: 15 minutos, 48 horas, 7 toqu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 minu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odo contacto nuevo de portal o WhatsApp se responde en menos de 15 minutos en horario hábil. El que pregunta a las 10 a.m. y recibe respuesta a las 4 p.m. ya visitó al de enfr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8 hor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oda visita termina con carta o correo de seguimiento con el siguiente paso concreto antes de 48 horas, mientras el espacio está fresco en su memori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velocidad: 15 minutos, 48 horas, 7 toqu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 toqu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mayoría de las rentas se cierran entre el quinto y séptimo toque (llamada, WhatsApp, correo, junta). El promedio de los vendedores... se detiene en el segun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velocidad: 15 minutos, 48 horas, 7 toqu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mejorar tu forma de vender inmuebles: las frases que debes us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Carlos Pérez-Newman en YouTube): frases y abordagem en el seguimiento; cuidado con los "le dejo saber" que suenan a despedi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5148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ritual semanal: 40 minutos que valen una re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ritual semanal de seguimiento del embudo (martes por la mañana, 40 min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cribir el próximo toque de cada activo: qué, a quién y cuándo, con gancho real (nueva foto, resolución de su duda técnica, promo de plazo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3051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visar los quemados del mes: por qué se cayó cada uno (precio, competidor, sin decisión) y anotar la causa en una líne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9814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levar el resumen a la junta de brokers o a dirección: dos líneas de embudo, tres causas de pérdida, una decisión pedi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brir el tablero y marcar prospectos sin movimiento en 14 días: se re-califican o se cierran con cortesí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ritual semanal: 40 minutos que valen una re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eñal según la etapa del embudo donde viv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tac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isi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puesta / negocia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escargó la ficha PDF del portal y pidió horari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idió ver el piso con su director gener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andó su formato de contrato para revisión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reguntó si el precio incluye mantenimiento y cajo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Tomó medidas del espacio con su arquitec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idió que le bajes 10 el metro y firma en jun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tual semanal: 40 minutos que valen una ren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M sin software también cuen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hoja compartida con columnas: nombre, empresa, etapa, próximo paso, fecha del paso, causa de pérdida. El tool no es el punto: el punto es que cada prospecto tenga un próximo paso con fecha y que nadie toque dos temas al mismo tiempo sin que el tablero lo sep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ritual semanal: 40 minutos que valen una re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u propiedad tuviera embudo desde hace un trimestre: ¿dónde sospechas que está tu cuello de botella, arriba (pocos contactos) o abajo (visitas que no firman)? ¿Qué harías distinto mañana si supieras que el 80 % de tus pérdidas son por «el competidor de enfrente era más barato» versus «se enfrió el seguimiento»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Causa de pérdida no registrada es la única causa que se repite para siempr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tual semanal: 40 minutos que valen una ren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etapas con definición de avance: contacto, visita, propuesta, negociación, fir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tasas con rango de referencia: 30–40 %, 35–50 %, 25–40 %; el cuello de botella sale de dividir, no de intui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locidad: 15 minutos, 48 horas, 7 toqu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tual semanal de 40 minutos: sanear, tocar, aprender de los quemados y reportar con causa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as cinco etapas y qué hace avanzar a un prospecto de una a otr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calculo la conversión entre etapas y con qué rango compar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cen los 15 minutos, las 48 horas y los 7 toques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go con un prospecto sin movimiento en 14 días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6"/>
              </a:rPr>
              <a:t><![CDATA[El embudo de rentas: métricas, CRM y seguimie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 el tablero de embudo con etapa, próximo paso y fecha en cada prospe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osticar con divisiones la etapa floja del trimestre y su caus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r el ritual semanal de 40 minutos y reportar a dirección con causas de pérdid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dar comer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embudo se alimenta con demanda que nadie te va a traer solo: la prospección activ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2026-10-25T00:37:43Z</dcterms:created>
  <dcterms:modified xsi:type="dcterms:W3CDTF">2026-10-25T00:37:43Z</dcterms:modified>
  <dc:title>El embudo de rentas: métricas, CRM y seguimiento</dc:title>
  <dc:description>Presentación editable del OA «El embudo de rentas: métricas, CRM y seguimiento». Enlace: https://negocios.lumbre.lat/object/ofr-r02-oa06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