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2-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2-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2-oa05]]></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RxXEBFf2w7w]]></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2-oa0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egociar no es bajar el precio: es intercambiar valo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2-oa0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2-oa0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mOLaGFMvze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2-oa0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valuar en valor total: la hoja que decid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B gana en ambos: plazo largo y aumento fijo valen más que 25 pesos de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ño 1: A cobra 11 meses x 380 = 4,180 por m²; B cobra 12 x 355 = 4,260 → B ya va arriba desde el primer año. Año 2: B sube a 379.85 mientras A renegocia sin piso. En 36 meses B acumula muy por arriba, con menor riesgo de vacancia y sin guerra de renovación 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paración de contratos se hace sumando flujos del plazo completo con aumentos pactados, no el precio de lista del primer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2-oa0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ntar la contrapropuesta sin ofender»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ntar la contrapropuesta sin ofender»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cio ·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escuento sin contraparte destruye renta efectiva y precedente. La negociación es intercambio de variables, no regateo de un solo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de negociación integrativa: cada concesión en una variable debe capturarse en otra (plazo, aumento,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2-oa0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lazo: 12 meses, renovable según convenga a las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del plazo («renovable según convenga») es un callejón sin reglas: hay que fijar duración de la renovación y aviso previo. La del aumento («se hablará») deja la renta futura al capricho del más fuerte: va porcentaje fijo o indexado. La validez indefinida no genera urgencia y congela tu flexibilidad con otros prospectos. Las demás son correctas: depósito explícito, sin gracia declarada y mantenimiento incluido con idioma cl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carta oferta profesional fija plazo, aumento, garantía, desglose de conceptos y vigencia con fecha; los términos ambiguos se heredan al contrato como confl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2-oa0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s la mejor cuando tus números dicen que la vacancia larga le cuesta más a la propiedad que el descuento... pero recuerda la tabla del OA01: antes de plantarte, verifica que tu precio esté en mercado. Plantarse con precio arriba del mercado no es firmeza: es sordera 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lternativa a cerrar barato es vacancia larga; la decisión correcta sale de comparar renta efectiva con costo de mantener el espacio vacío, no del orgu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2-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la última vez que "cerraste rápido" una renta: ¿bajaste el precio sin comprar nada a cambio? ¿Qué variable (plazo, aumento, depósito) habrías podido exigir por ese mismo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2-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2-oa0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4975" r:id="rId1"/>
    <p:sldLayoutId id="2481904976" r:id="rId2"/>
    <p:sldLayoutId id="2481904977" r:id="rId3"/>
    <p:sldLayoutId id="248190497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1f43081a2018e8887335383e93af98e31a04f36d1d8c1311.jpg"/>
  <Relationship Id="rId3" Type="http://schemas.openxmlformats.org/officeDocument/2006/relationships/hyperlink" Target="https://negocios.lumbre.lat/object/ofr-r02-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 Id="rId3" Type="http://schemas.openxmlformats.org/officeDocument/2006/relationships/hyperlink" Target="https://negocios.lumbre.lat/object/ofr-r02-oa05" TargetMode="External"/>
  <Relationship Id="rId4" Type="http://schemas.openxmlformats.org/officeDocument/2006/relationships/hyperlink" Target="https://negocios.lumbre.lat/object/ofr-r02-oa05"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RxXEBFf2w7w2.jpg"/>
  <Relationship Id="rId3" Type="http://schemas.openxmlformats.org/officeDocument/2006/relationships/hyperlink" Target="https://negocios.lumbre.lat/object/ofr-r02-oa05" TargetMode="External"/>
  <Relationship Id="rId4" Type="http://schemas.openxmlformats.org/officeDocument/2006/relationships/hyperlink" Target="https://www.youtube.com/watch?v=RxXEBFf2w7w" TargetMode="External"/>
  <Relationship Id="rId5" Type="http://schemas.openxmlformats.org/officeDocument/2006/relationships/hyperlink" Target="https://www.youtube.com/watch?v=RxXEBFf2w7w" TargetMode="External"/>
  <Relationship Id="rId6"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mOLaGFMvze45.jpg"/>
  <Relationship Id="rId3" Type="http://schemas.openxmlformats.org/officeDocument/2006/relationships/hyperlink" Target="https://negocios.lumbre.lat/object/ofr-r02-oa05" TargetMode="External"/>
  <Relationship Id="rId4" Type="http://schemas.openxmlformats.org/officeDocument/2006/relationships/hyperlink" Target="https://www.youtube.com/watch?v=mOLaGFMvze4" TargetMode="External"/>
  <Relationship Id="rId5" Type="http://schemas.openxmlformats.org/officeDocument/2006/relationships/hyperlink" Target="https://www.youtube.com/watch?v=mOLaGFMvze4" TargetMode="External"/>
  <Relationship Id="rId6"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5"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goci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err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rapropues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teg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n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2-oa05"/>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gociar plazo, aumentos, garantía y mejoras sin regalar renta, y cerrar el trato con condiciones claras por escrito.]]></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sa de negociación de una oficina en México: qué variables mover antes que el precio, cómo evaluar una contrapropuesta en valor total y cómo cerrar con carta oferta.]]></a:t>
            </a:r>
          </a:p>
        </p:txBody>
      </p:sp>
      <p:sp>
        <p:nvSpPr>
          <p:cNvPr id="11" name=""/>
          <p:cNvSpPr txBox="1"/>
          <p:nvPr/>
        </p:nvSpPr>
        <p:spPr>
          <a:xfrm>
            <a:off x="514350" y="3714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2" name=""/>
          <p:cNvSpPr txBox="1"/>
          <p:nvPr/>
        </p:nvSpPr>
        <p:spPr>
          <a:xfrm>
            <a:off x="514350" y="41052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egociación · cierre · contrapropuesta · carta ofer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egociar no es bajar el precio: es intercambiar va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l mapa de variables de una renta, el precio es una más: plazo, aumentos, garantía y adecuaciones valen tanto o más.]]></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egociar no es bajar el precio: es intercambiar va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8]]></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negociar de manera que siempre acabes ganando]]></a:t>
            </a:r>
          </a:p>
        </p:txBody>
      </p:sp>
      <p:sp>
        <p:nvSpPr>
          <p:cNvPr id="10" name=""/>
          <p:cNvSpPr txBox="1"/>
          <p:nvPr/>
        </p:nvSpPr>
        <p:spPr>
          <a:xfrm>
            <a:off x="4362450" y="2771775"/>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Euge Oller en YouTube): principios de negociación que aplican directo a la mesa de una renta comercial.]]></a:t>
            </a:r>
          </a:p>
        </p:txBody>
      </p:sp>
      <p:sp>
        <p:nvSpPr>
          <p:cNvPr id="11" name=""/>
          <p:cNvSpPr txBox="1"/>
          <p:nvPr/>
        </p:nvSpPr>
        <p:spPr>
          <a:xfrm>
            <a:off x="4362450" y="42005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egociar no es bajar el precio: es intercambiar val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erente financiero de la empresa que visitó el piso 9 soltó la frase de guerra: "Nos interesa, pero con 340 el metro cerramos hoy". El comparable de lista estaba en 380. Marisol sintió el jalón clásico: aceptar por el aplauso del cierre rápido, o plantarse y arriesgarse a perderl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izo ninguna. Hizo cuentas: a 340 con 36 meses de plazo, aumento anual fijo al 6 %, depósito completo y sin gracia, el contrato dejaba MÁS renta efectiva a lo largo de la vida del contrato que la oferta de lista a 12 meses con dos meses de gracia y renovación sin reglas que había llegado la semana anteri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egociar no es bajar el precio: es intercambiar val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8]]></a:t>
            </a:r>
          </a:p>
        </p:txBody>
      </p:sp>
      <p:sp>
        <p:nvSpPr>
          <p:cNvPr id="7" name="" descr=""/>
          <p:cNvSpPr/>
          <p:nvPr/>
        </p:nvSpPr>
        <p:spPr>
          <a:xfrm>
            <a:off x="514350" y="220980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gociar bien en oficinas no es ganar la discusión de los 40 pesos: es ]]></a:t>
            </a:r>
            <a:r>
              <a:rPr lang="en-US" b="1" strike="noStrike" sz="2100" spc="0" u="none" cap="none">
                <a:solidFill>
                  <a:srgbClr val="1B2438">
                    <a:alpha val="100000"/>
                  </a:srgbClr>
                </a:solidFill>
                <a:latin typeface="Calibri"/>
              </a:rPr>
              <a:t><![CDATA[mover las siete variables del contrato]]></a:t>
            </a:r>
            <a:r>
              <a:rPr lang="en-US" strike="noStrike" sz="2100" spc="0" u="none" cap="none">
                <a:solidFill>
                  <a:srgbClr val="1B2438">
                    <a:alpha val="100000"/>
                  </a:srgbClr>
                </a:solidFill>
                <a:latin typeface="Calibri"/>
              </a:rPr>
              <a:t><![CDATA[ y decidir en valor total. Este objeto es la mesa de operaciones.]]></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1" name=""/>
          <p:cNvSpPr txBox="1"/>
          <p:nvPr/>
        </p:nvSpPr>
        <p:spPr>
          <a:xfrm>
            <a:off x="685800" y="26860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listar las siete variables negociables de una renta de oficinas, evaluar una contrapropuesta en valor total del contrato, y redactar una carta oferta que cierre sin dejar ambigüedades para el abog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de variables: siete palancas antes que el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 la casa: el precio es la ÚLTIMA variable que se mueve en la mesa, nunca la prime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00250"/>
                <a:gridCol w="3162300"/>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ri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mue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te da a camb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ta 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ento pequeño solo con contraparte fue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rápido (y riesgo de mal preced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 vs 24 vs 36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bilidad y amortización de comi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mento an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o (6–8 % típico) vs indexado vs top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cción de la renta efectiva fu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ósito, obligador, póliza, carta de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ridad de co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8]]></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000250"/>
                <a:gridCol w="3162300"/>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ri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mue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te da a camb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ses de gra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ucirlos o darlos atados a plazo l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h flow inmedi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ecu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las vs dejarlas al inquilino con gra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ol de costo y de ima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cionamiento y bod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jones extra, ubicación, mes gratis in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a percepción, bajo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en valor total: la hoja que deci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8]]></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Técnicas y estrategias para cerrar ventas inmobiliarias]]></a:t>
            </a:r>
          </a:p>
        </p:txBody>
      </p:sp>
      <p:sp>
        <p:nvSpPr>
          <p:cNvPr id="10" name=""/>
          <p:cNvSpPr txBox="1"/>
          <p:nvPr/>
        </p:nvSpPr>
        <p:spPr>
          <a:xfrm>
            <a:off x="4362450" y="2362200"/>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C5 en YouTube): técnicas de cierre inmobiliario; el cierre profesional se apoya en números, no en frases.]]></a:t>
            </a:r>
          </a:p>
        </p:txBody>
      </p:sp>
      <p:sp>
        <p:nvSpPr>
          <p:cNvPr id="11" name=""/>
          <p:cNvSpPr txBox="1"/>
          <p:nvPr/>
        </p:nvSpPr>
        <p:spPr>
          <a:xfrm>
            <a:off x="4362450" y="37909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en valor total: la hoja que deci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ár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l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t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cu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vi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ente:\n\n]]></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m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en valor total: la hoja que deci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p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n]]></a:t>
            </a:r>
            <a:r>
              <a:rPr lang="en-US" b="1" strike="noStrike" sz="2100" spc="0" u="none" cap="none">
                <a:solidFill>
                  <a:srgbClr val="1B2438">
                    <a:alpha val="100000"/>
                  </a:srgbClr>
                </a:solidFill>
                <a:latin typeface="Calibri"/>
              </a:rPr>
              <a:t><![CDATA[¿Cuá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lv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e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c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tr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ok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T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ern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valuar en valor total: la hoja que decid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ferta A: 380 $/m², 12 meses, sin aumento definido, 1 mes de gracia. Oferta B: 355 $/m², 36 meses, aumento fijo 7 % anual, sin gracia, depósito completo. ¿Cuál deja más renta efectiv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 gana en ambos: 380 es mayor que 355 en cualquier escenari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 gana en ambos: plazo largo y aumento fijo valen más que 25 pesos de lista]]></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 gana el año 1 apenas; B gana con claridad el contrato complet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pende del humor del propietar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ntar la contrapropuesta sin ofend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ibe sin decidir:]]></a:t>
            </a:r>
            <a:r>
              <a:rPr lang="en-US" strike="noStrike" sz="2100" spc="0" u="none" cap="none">
                <a:solidFill>
                  <a:srgbClr val="1B2438">
                    <a:alpha val="100000"/>
                  </a:srgbClr>
                </a:solidFill>
                <a:latin typeface="Calibri"/>
              </a:rPr>
              <a:t><![CDATA[ "Entiendo tu número; déjame correrlo en el tablero y mañana te doy respuesta con opciones". Quien cierra en caliente, concede en caliente.]]></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trapropuesta con intercambio:]]></a:t>
            </a:r>
            <a:r>
              <a:rPr lang="en-US" strike="noStrike" sz="2100" spc="0" u="none" cap="none">
                <a:solidFill>
                  <a:srgbClr val="1B2438">
                    <a:alpha val="100000"/>
                  </a:srgbClr>
                </a:solidFill>
                <a:latin typeface="Calibri"/>
              </a:rPr>
              <a:t><![CDATA[ nunca bajes solo por bajar: "340 funciona para nosotros si el plazo es 36 meses con aumento al 6 % y depósito completo". Cada concesión compra una varia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ntar la contrapropuesta sin ofend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n el número en contexto:]]></a:t>
            </a:r>
            <a:r>
              <a:rPr lang="en-US" strike="noStrike" sz="2100" spc="0" u="none" cap="none">
                <a:solidFill>
                  <a:srgbClr val="1B2438">
                    <a:alpha val="100000"/>
                  </a:srgbClr>
                </a:solidFill>
                <a:latin typeface="Calibri"/>
              </a:rPr>
              <a:t><![CDATA[ muestra tu tabla de comparables (la del OA01) sin usarla como toro de lidia: "el mercado está rentando entre 375 y 405; aquí tienes por qué tu 340 nos obliga a pedirte X a cambi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a opciones, no ultimátums:]]></a:t>
            </a:r>
            <a:r>
              <a:rPr lang="en-US" strike="noStrike" sz="2100" spc="0" u="none" cap="none">
                <a:solidFill>
                  <a:srgbClr val="1B2438">
                    <a:alpha val="100000"/>
                  </a:srgbClr>
                </a:solidFill>
                <a:latin typeface="Calibri"/>
              </a:rPr>
              <a:t><![CDATA[ tres paquetes escritos (A plazo corto precio alto, B balanceado, C agresivo en plazo) — la gente elige mejor entre opciones que contra un mur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ntar la contrapropuesta sin ofend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erra por escrito:]]></a:t>
            </a:r>
            <a:r>
              <a:rPr lang="en-US" strike="noStrike" sz="2100" spc="0" u="none" cap="none">
                <a:solidFill>
                  <a:srgbClr val="1B2438">
                    <a:alpha val="100000"/>
                  </a:srgbClr>
                </a:solidFill>
                <a:latin typeface="Calibri"/>
              </a:rPr>
              <a:t><![CDATA[ la negociación no existe hasta que hay un documento firmado por ambos. Siempre en formato carta ofer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ntar la contrapropuesta sin ofender]]></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unca bajes el ___ sin subir otra ___; cada concesión debe comprar algo a camb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ntar la contrapropuesta sin ofend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8]]></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rta oferta: el documento que cierr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pués del acuerdo de boca, envía en menos de 48 horas una carta oferta de una cuartilla con: partes, espacio y m², plazo, renta y desglose (mantenimiento, estacionamiento), aumento anual, garantía, gracia y adecuaciones pactadas, fecha límite de firma y validez de la oferta. Lo que NO está en la carta oferta, no se negoció: el contrato lo construye el abogado sobre este documento, no sobre el recuerdo de la jun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ntar la contrapropuesta sin ofende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broker novato redactó esta carta oferta. Encuentra las líneas con errores o vacíos peligros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nta mensual: $68,400 MNM por 180 m² rentables (380 $/m²).]]></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lazo: 12 meses, renovable según convenga a las partes.]]></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umento anual: se hablará al momento de la renovación.]]></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arantía: depósito en efectivo equivalente a un mes de rent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eses de gracia: ninguno; adecuaciones a cargo del inquilino.]]></a:t>
            </a:r>
          </a:p>
        </p:txBody>
      </p:sp>
      <p:sp>
        <p:nvSpPr>
          <p:cNvPr id="14" name=""/>
          <p:cNvSpPr txBox="1"/>
          <p:nvPr/>
        </p:nvSpPr>
        <p:spPr>
          <a:xfrm>
            <a:off x="628650" y="4124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Mantenimiento: incluido en la renta mensual publica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Estacionamiento: 4 cajones, misma tarifa que el resto del edificio.]]></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 Validez de esta oferta: indefinida hasta fir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ntar la contrapropuesta sin ofende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prospecto insiste en bajar la renta y no tienes otra oferta en la mesa, retirar la disposición a bajar (mantener tu precio con firmeza y elegancia) es siempre la peor op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ntar la contrapropuesta sin ofend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8]]></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u límite se escribe antes de la junt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sentarte, define por escrito tu "mejor acuerdo mínimo" (renta piso, plazo mínimo, garantía mínima) con dirección si el descuento lo exige. En la mesa, quien no tiene piso conocido concede hasta donde duele; quien lo tiene, negocia desde la cal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ntar la contrapropuesta sin ofender]]></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la última vez que "cerraste rápido" una renta: ¿bajaste el precio sin comprar nada a cambio? ¿Qué variable (plazo, aumento, depósito) habrías podido exigir por ese mismo descuento?]]></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prueba de una negociación madura es que la contraparte siente que ganó... y tu tablero confirma que la renta efectiva del contrato es sana.]]></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ntar la contrapropuesta sin ofend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te variables negociables; el precio es la última que se mueve, no la primer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ofertas en renta efectiva del contrato completo, con aumentos y costo de volver a empez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oncesión compra una variable; tres opciones escritas cierran mejor que un ultimátum.]]></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rta oferta en 48 horas: sin ambigüedades de plazo, aumento ni vigenc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es son las siete variables del contrato y en qué orden se mueve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comparo dos ofertas con plazo, gracia y aumento distintos?]]></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ompra cada concesión que hago en la mesa?]]></a:t>
            </a:r>
          </a:p>
        </p:txBody>
      </p:sp>
      <p:sp>
        <p:nvSpPr>
          <p:cNvPr id="13" name=""/>
          <p:cNvSpPr txBox="1"/>
          <p:nvPr/>
        </p:nvSpPr>
        <p:spPr>
          <a:xfrm>
            <a:off x="514350" y="3067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ampos no pueden faltar en una carta oferta profesion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5"/>
              </a:rPr>
              <a:t><![CDATA[Negociar y cerrar: contrapropuestas que protegen la r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aluar una contrapropuesta en valor total del contrato antes de responde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tres paquetes de opciones escritos para la mesa de negoci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la carta oferta completa en menos de 48 horas del acuerdo de boca.]]></a:t>
            </a:r>
          </a:p>
        </p:txBody>
      </p:sp>
      <p:sp>
        <p:nvSpPr>
          <p:cNvPr id="13" name=""/>
          <p:cNvSpPr txBox="1"/>
          <p:nvPr/>
        </p:nvSpPr>
        <p:spPr>
          <a:xfrm>
            <a:off x="514350" y="33909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l embudo de rentas]]></a:t>
            </a:r>
            <a:r>
              <a:rPr lang="en-US" strike="noStrike" sz="2100" spc="0" u="none" cap="none">
                <a:solidFill>
                  <a:srgbClr val="1B2438">
                    <a:alpha val="100000"/>
                  </a:srgbClr>
                </a:solidFill>
                <a:latin typeface="Calibri"/>
              </a:rPr>
              <a:t><![CDATA[ — la negociación cerrada es la última etapa de un proceso que hay que medir; de ahí sale tu plan de visibilidad.]]></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2026-10-25T00:38:22Z</dcterms:created>
  <dcterms:modified xsi:type="dcterms:W3CDTF">2026-10-25T00:38:22Z</dcterms:modified>
  <dc:title>Negociar y cerrar: contrapropuestas que protegen la renta</dc:title>
  <dc:description>Presentación editable del OA «Negociar y cerrar: contrapropuestas que protegen la renta». Enlace: https://negocios.lumbre.lat/object/ofr-r02-oa05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