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4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ofr-r02-oa04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WB_qduyQrek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4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isita bien hecha vale más que diez publicaciones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itad 1: calificar en cinco minutos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286 m² (tolerancia ±10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32 x 8 = 256 m² de área de trabajo + 30 m² de áreas de apoyo = 286 m². Con un piso de 260 m² tendrás que compactar el plan o renegociar; con uno de 300 m² sobra aire (y dinero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laneamiento de oficinas corporativas en México usa 6–8 m² por persona en esquemas híbridos, más áreas comunes fij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4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vAgbrHo5Eg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4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itad 2: la visita con guion de tres actos» (2 de 3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itad 2: la visita con guion de tres actos» (3 de 3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"Está carísimo comparado con la plaza X" → Comparar en el mismo idioma: renta + mantenimiento + estacionamiento + servicios incluidos; luego listar qué NO incluye la plaza X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"Necesitamos más estacionamiento del que ofrecen" → Mostrar alternativas reales: cajones de visita, convenio con estacionamiento vecino, horario de transporte cerca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"Lo tengo que pensar / consultar" → Preguntar qué hay que pensar: casi siempre es un firmante o un número; ofrece cita con el que decide o contraoferta escri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objeción de precio se resuelve con idioma común, la de operación con alternativas concretas, y la de dilación descubriendo al verdadero deci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4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Relacionar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hay proyecto real con requisitos: anotas la pregunta, das cita con tu electricista e incluyes la respuesta en la propue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preguntas de operación (carga, UPS, climatización por equipo, cableado) son la señal más clara de comprador real: están planeando su mudanza, no la tuya. Capturarlas y responderlas por escrito te diferencia de todos los brokers que solo muestran metr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prospectos calificados preguntan por requisitos de operación; responderlos con evidencia técnica aumenta la conversión de visita a propue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4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Opción múltiple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Bajar sin intercambio (plazo más largo, pago anticipado, inicio inmediato) destruye el valor y entrena al mercado a esperar recortes. Se puede mejorar la oferta con incentivos baratos de alta percepción —estacionamiento temporal, paquete de mudanza— y dejar el descuento real para la negociación con la contrapropuesta escrita en la me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descuento inmediato sin contraparte reduce la renta efectiva y debilita el precio de lista ante toda la plaza; los incentivos de bajo costo cierran sin sang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4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tu última visita fallida: ¿el prospecto nunca definió cuánta gente mudaría (fallo de calificación) o la visita se fue en mostrar metros sin preguntar por su operación (fallo de guion)? ¿Cuál de tus últimos cinco prospectos preguntó por algo técnico u operativ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4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0839" r:id="rId1"/>
    <p:sldLayoutId id="2481910840" r:id="rId2"/>
    <p:sldLayoutId id="2481910841" r:id="rId3"/>
    <p:sldLayoutId id="248191084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65c8e22ce978c5b08ee597b1147e4573e7ffc0330e97aa61.jpg"/>
  <Relationship Id="rId3" Type="http://schemas.openxmlformats.org/officeDocument/2006/relationships/hyperlink" Target="https://negocios.lumbre.lat/object/ofr-r02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4" TargetMode="External"/>
  <Relationship Id="rId3" Type="http://schemas.openxmlformats.org/officeDocument/2006/relationships/hyperlink" Target="https://negocios.lumbre.lat/object/ofr-r02-oa04" TargetMode="External"/>
  <Relationship Id="rId4" Type="http://schemas.openxmlformats.org/officeDocument/2006/relationships/hyperlink" Target="https://negocios.lumbre.lat/object/ofr-r02-oa04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WB_qduyQrek2.jpg"/>
  <Relationship Id="rId3" Type="http://schemas.openxmlformats.org/officeDocument/2006/relationships/hyperlink" Target="https://negocios.lumbre.lat/object/ofr-r02-oa04" TargetMode="External"/>
  <Relationship Id="rId4" Type="http://schemas.openxmlformats.org/officeDocument/2006/relationships/hyperlink" Target="https://www.youtube.com/watch?v=WB_qduyQrek" TargetMode="External"/>
  <Relationship Id="rId5" Type="http://schemas.openxmlformats.org/officeDocument/2006/relationships/hyperlink" Target="https://www.youtube.com/watch?v=WB_qduyQrek" TargetMode="External"/>
  <Relationship Id="rId6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4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4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4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4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4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vAgbrHo5EgA3.jpg"/>
  <Relationship Id="rId3" Type="http://schemas.openxmlformats.org/officeDocument/2006/relationships/hyperlink" Target="https://negocios.lumbre.lat/object/ofr-r02-oa04" TargetMode="External"/>
  <Relationship Id="rId4" Type="http://schemas.openxmlformats.org/officeDocument/2006/relationships/hyperlink" Target="https://www.youtube.com/watch?v=vAgbrHo5EgA" TargetMode="External"/>
  <Relationship Id="rId5" Type="http://schemas.openxmlformats.org/officeDocument/2006/relationships/hyperlink" Target="https://www.youtube.com/watch?v=vAgbrHo5EgA" TargetMode="External"/>
  <Relationship Id="rId6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4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4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4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4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4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4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4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4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4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4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4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4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4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4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lific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spect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sit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vence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2-oa04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562100"/>
            <a:ext cx="3105150" cy="186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4"/>
              </a:rPr>
              <a:t><![CDATA[Calificar al prospecto y hacer visitas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 la necesidad real del prospecto (gente, salas, estacionamiento) y conducir una visita guiada que cierre la ven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saber si un prospecto es comprador real, calcular el tamaño de oficina que necesita su equipo y conducir una visita con guion, manejo de objeciones y cierr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41052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visita · prospecto · necesidad · gu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isita bien hecha vale más que diez publicacion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4"/>
              </a:rPr>
              <a:t><![CDATA[Calificar al prospecto y hacer visitas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specto no compra metros: compra la imagen de su equipo trabajando feliz ahí. Tu visita les pone esa pelícu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isita bien hecha vale más que diez publicacion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2-oa04"/>
              </a:rPr>
              <a:t><![CDATA[Calificar al prospecto y hacer visitas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trucos para mostrar un inmuebl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Carlos Pérez-Newman en YouTube): trucos de presentación durante la visita que funcionan en cualquier inmue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isita bien hecha vale más que diez publicacion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4"/>
              </a:rPr>
              <a:t><![CDATA[Calificar al prospecto y hacer visitas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Marisol le agendaron siete visitas la semana pasada. Dos fueron curiosos sin empresa; una pidió ver «tres pisos seguidos» sin definir ni cuánta gente mudaría; y dos fueron prospectos serios que hoy están en etapa de propues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blema no fue el edificio: fue no calificar antes de abrir la puerta. Cada visita mal calificada le robó una hora, y su verdadera contraparte —la que sí renta— recibió menos atenció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isita bien hecha vale más que diez publicacion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4"/>
              </a:rPr>
              <a:t><![CDATA[Calificar al prospecto y hacer visitas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533650"/>
            <a:ext cx="8115300" cy="18097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533650"/>
            <a:ext cx="38100" cy="18097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habilidad tiene dos mitade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f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una llamada de cinco minutos con cuatro preguntas)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un guion de 25 minutos que sale del precio y entra en la vida del equipo). Aquí están las d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6098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aprende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019425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 este objeto puedes: aplicar las cuatro preguntas de calificación antes de agendar, estimar los m² que necesita una empresa por tamaño de equipo, conducir la visita con guion de tres actos y manejar las tres objeciones clásica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ad 1: calificar en cinco minuto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4"/>
              </a:rPr>
              <a:t><![CDATA[Calificar al prospecto y hacer visitas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iosidad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"¿Cuá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?"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.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le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reciero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ndlor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if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güenz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.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nte.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d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sp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"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ec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"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ad 1: calificar en cinco minuto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4"/>
              </a:rPr>
              <a:t><![CDATA[Calificar al prospecto y hacer visitas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la calculadora rápida de tamaño, que te ahorrará visitas al espacio equivocado: una oficina se planea co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 a 8 m² rentables por 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esquema híbrido moderno (escritorio + áreas colaborativas), más salas de juntas y recepción. Equipo de 25 personas → 175–225 m². Equipo de 40 → 280–340 m². Si tu edificio tiene el doble de m², lo tuyo es partir el piso o proponer el excedente como expansión futura, no obligar a pagar metros vacío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4"/>
              </a:rPr>
              <a:t><![CDATA[Calificar al prospecto y hacer visitas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Mitad 1: calificar en cinco minu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empresa muda a 32 personas con esquema híbrido y quiere 8 m² rentables por persona, más 30 m² entre recepción y dos salas de juntas. ¿Cuántos m² rentables debe buscar, en tota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m²): ________________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ad 2: la visita con guion de tres ac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2-oa04"/>
              </a:rPr>
              <a:t><![CDATA[Calificar al prospecto y hacer visitas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hacer una visita de venta perfec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LOPETACO en YouTube): la estructura de una visita profesional, paso a pas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4766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39433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0671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ad 2: la visita con guion de tres acto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4"/>
              </a:rPr>
              <a:t><![CDATA[Calificar al prospecto y hacer visitas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 1 — Encuadre (3 min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cibir con nombre, recorrer el edificio (lobby, elevadores, baños comunes, estacionamiento) y decir la agenda: "primero el espacio, luego pregunto yo, al final resuelvo precio". El visitante que conoce el entorno baja la guardi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ad 2: la visita con guion de tres acto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4"/>
              </a:rPr>
              <a:t><![CDATA[Calificar al prospecto y hacer visitas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 2 — Espacio con historia (12 min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no digas "son 180 m²"; di "aquí caben tus 24 escritorios, allá el área de juntas que hoy no tienen, y esa luz que ves al norte es la que buscaba tu equipo". Pregunta en movimiento: "¿dónde sentarías al equipo de ventas?". Quien imagina su vida en el espacio, ya compró el 70 %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ad 2: la visita con guion de tres acto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4"/>
              </a:rPr>
              <a:t><![CDATA[Calificar al prospecto y hacer visitas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 3 — Cierre con siguiente paso (10 min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uatro preguntas de dolores y operación, escuchar dos veces más de lo que hablas, y terminar con un siguiente paso concreto con fecha: contrapropuesta escrita, visita del firmante, cotización de adecuaciones. Visita que termina en "nos avisas" no terminó: se pospus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4"/>
              </a:rPr>
              <a:t><![CDATA[Calificar al prospecto y hacer visitas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objeciones clásicas y su respuesta hon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objeción con la respuesta que la desactiva sin regalar ren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"Está carísimo comparado con la plaza X"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"Necesitamos más estacionamiento del que ofrecen"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"Lo tengo que pensar / consultar"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338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ostrar alternativas reales: cajones de visita, convenio con estacionamiento vecino, horario de transporte cercan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4"/>
              </a:rPr>
              <a:t><![CDATA[Calificar al prospecto y hacer visitas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reguntar qué hay que pensar: casi siempre es un firmante o un número; ofrece cita con el que decide o contraoferta escri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85950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parar en el mismo idioma: renta + mantenimiento + estacionamiento + servicios incluidos; luego listar qué NO incluye la plaza X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4"/>
              </a:rPr>
              <a:t><![CDATA[Calificar al prospecto y hacer visitas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objeciones clásicas y su respuesta hon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te la visita, el gerente de sistemas pregunta: "¿cuánta carga eléctrica soporta el piso y dónde metemos nuestro UPS?". ¿Qué revela y qué hac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es técnico y no decide: lo ignoras y sigues con la vista al paisaj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hay proyecto real con requisitos: anotas la pregunta, das cita con tu electricista e incluyes la respuesta en la propuest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4"/>
              </a:rPr>
              <a:t><![CDATA[Calificar al prospecto y hacer visitas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quiere regatear usando la técnica: le bajas el precio para cerrarlo rápi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va a comparar con otro edificio: le dices que ahí seguro sí cabe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4"/>
              </a:rPr>
              <a:t><![CDATA[Calificar al prospecto y hacer visitas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objeciones clásicas y su respuesta hon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final de una buena visita, si el prospecto pregunta "¿cuál sería su mejor precio?", conviene bajar la renta en el momento para cerrar la emoción de la comp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objeciones clásicas y su respuesta hon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4"/>
              </a:rPr>
              <a:t><![CDATA[Calificar al prospecto y hacer visitas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ibreta de la visi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 de cada visita, dos líneas en tu CRM: qué duele al prospecto (frase textual suya) y cuál es el siguiente paso con fecha. En la junta semanal de embudo, esas dos líneas te dicen a cuál de siete prospectos llamar primero: siempre al que ya dijo qué le duel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4"/>
              </a:rPr>
              <a:t><![CDATA[Calificar al prospecto y hacer visitas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objeciones clásicas y su respuesta hon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tu última visita fallida: ¿el prospecto nunca definió cuánta gente mudaría (fallo de calificación) o la visita se fue en mostrar metros sin preguntar por su operación (fallo de guion)? ¿Cuál de tus últimos cinco prospectos preguntó por algo técnico u operativ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Casi ningún curioso pregunta por la carga eléctrica del piso: esa pregunta cuesta oro para saber a quién segui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objeciones clásicas y su respuesta hon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4"/>
              </a:rPr>
              <a:t><![CDATA[Calificar al prospecto y hacer visitas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curso no da asesoría legal ni fisc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enseña la práctica del mercado mexicano y cita leyes y reglas generales. Cada contrato, tema fiscal o conflicto concreto se decide con la legislación de tu estado y con profesionales (abogado y contador). La regla de oro de la administradora profesional: documentar, verificar y saber a quién llamar a tiemp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4"/>
              </a:rPr>
              <a:t><![CDATA[Calificar al prospecto y hacer visitas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preguntas de calificación antes de agendar: quién y cuándo, qué duele, quién decide, qué más v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–8 m² por persona más áreas de apoyo: calcula el tamaño correcto y no des visitas imposibl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 de tres actos: encuadre, espacio con historia, cierre con siguiente paso con fech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ciones: mismo idioma de números, alternativas de operación y descubrir al que decid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4"/>
              </a:rPr>
              <a:t><![CDATA[Calificar al prospecto y hacer visitas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uatro preguntas filtro antes de agendar una visi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s m² necesita un equipo de 30 personas en esquema híbrid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os tres actos de una visita profesional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respondo una objeción de precio sin bajar el precio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4"/>
              </a:rPr>
              <a:t><![CDATA[Calificar al prospecto y hacer visitas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ficar un prospecto nuevo en cinco minutos con las cuatro pregun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ir la visita de tres actos y cerrar con siguiente paso con fech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r la calculadora de m² por equipo para no vender espacios imposible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r y cerrar: contrapropuestas que protegen la r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uando el prospecto dice 'hagamos números', ya no se improvis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2026-10-25T02:16:06Z</dcterms:created>
  <dcterms:modified xsi:type="dcterms:W3CDTF">2026-10-25T02:16:06Z</dcterms:modified>
  <dc:title>Calificar al prospecto y hacer visitas que convencen</dc:title>
  <dc:description>Presentación editable del OA «Calificar al prospecto y hacer visitas que convencen». Enlace: https://negocios.lumbre.lat/object/ofr-r02-oa04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