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2-oa0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eDsxiakib7Q]]></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ejor espacio del mercado, publicado en el canal equivocado, es invisible»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que convierte: anatomía de un anuncio serio»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que convierte: anatomía de un anuncio serio»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19gwaeknk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atos personales: la ley mexicana en cuatro regla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comparto la base: sus datos están bajo mi aviso de privacidad para gestionar MIS rentas; el intercambio masivo requiere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de privacidad de tus inquilinos dice "gestión de su arrendamiento", no "banca de contactos para la industria". Un intercambio así necesita consentimiento expreso; sin él, es cesión indebida de datos aunque la intención sea comer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FPDPPP exige que el uso de datos personales se limite a las finalidades del aviso de privacidad; comunicarlos a un tercero para fines propios distintos requiere consentimiento del tit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ublicar ficha completa en portal inmobiliario destacado → Digital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sayuno trimestral con los cinco brokers de la zona → Rel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etrero discreto "disponibles" con QR a la ficha en la barda del edificio → Físico/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st en LinkedIn de la administradora con recorrido en video → Digital de vol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lianza con coworking de la colonia para referir equipos que crecen → Relac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arleteo a las tres calles de oficinas vecinas con ficha impresa → Físico/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usión 360 combina volumen digital (portales y redes), relación (brokers y aliados) y captura local (señalética y fichas físicas), cada acción en su canal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2-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los cinco canales, ¿en cuántos está publicado HOY el espacio más difícil de tu propiedad? Si fueras el gerente de una empresa buscando oficina sin conocer tu edificio, ¿por cuál canal tropezarías con tu avi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2-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73" r:id="rId1"/>
    <p:sldLayoutId id="2481904974" r:id="rId2"/>
    <p:sldLayoutId id="2481904975" r:id="rId3"/>
    <p:sldLayoutId id="248190497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5a3f2f455c1c459178751f5daff020bd1daa5ce647f98e51.jpg"/>
  <Relationship Id="rId3" Type="http://schemas.openxmlformats.org/officeDocument/2006/relationships/hyperlink" Target="https://negocios.lumbre.lat/object/ofr-r02-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hyperlink" Target="https://negocios.lumbre.lat/object/ofr-r02-oa03" TargetMode="External"/>
  <Relationship Id="rId4" Type="http://schemas.openxmlformats.org/officeDocument/2006/relationships/hyperlink" Target="https://negocios.lumbre.lat/object/ofr-r02-oa03"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eDsxiakib7Q2.jpg"/>
  <Relationship Id="rId3" Type="http://schemas.openxmlformats.org/officeDocument/2006/relationships/hyperlink" Target="https://negocios.lumbre.lat/object/ofr-r02-oa03" TargetMode="External"/>
  <Relationship Id="rId4" Type="http://schemas.openxmlformats.org/officeDocument/2006/relationships/hyperlink" Target="https://www.youtube.com/watch?v=eDsxiakib7Q" TargetMode="External"/>
  <Relationship Id="rId5" Type="http://schemas.openxmlformats.org/officeDocument/2006/relationships/hyperlink" Target="https://www.youtube.com/watch?v=eDsxiakib7Q" TargetMode="External"/>
  <Relationship Id="rId6"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19gwaeknkOY5.jpg"/>
  <Relationship Id="rId3" Type="http://schemas.openxmlformats.org/officeDocument/2006/relationships/hyperlink" Target="https://negocios.lumbre.lat/object/ofr-r02-oa03" TargetMode="External"/>
  <Relationship Id="rId4" Type="http://schemas.openxmlformats.org/officeDocument/2006/relationships/hyperlink" Target="https://www.youtube.com/watch?v=19gwaeknkOY" TargetMode="External"/>
  <Relationship Id="rId5" Type="http://schemas.openxmlformats.org/officeDocument/2006/relationships/hyperlink" Target="https://www.youtube.com/watch?v=19gwaeknkOY" TargetMode="External"/>
  <Relationship Id="rId6"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2-oa03"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blic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o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á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quili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na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rsonal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2-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undir la disponibilidad en portales, corredores y canales propios, protegiendo datos personales según la ley mexican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cosistema de difusión inmobiliaria mexicano: portales, brokers, letreros, redes y canal propio, con avisos de privacidad y manejo responsable de datos.]]></a:t>
            </a:r>
          </a:p>
        </p:txBody>
      </p:sp>
      <p:sp>
        <p:nvSpPr>
          <p:cNvPr id="11" name=""/>
          <p:cNvSpPr txBox="1"/>
          <p:nvPr/>
        </p:nvSpPr>
        <p:spPr>
          <a:xfrm>
            <a:off x="514350" y="3714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
        <p:nvSpPr>
          <p:cNvPr id="12" name=""/>
          <p:cNvSpPr txBox="1"/>
          <p:nvPr/>
        </p:nvSpPr>
        <p:spPr>
          <a:xfrm>
            <a:off x="514350" y="41052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ublicación · portales · corredores · datos person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espacio del mercado, publicado en el canal equivocado, es invi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sponibilidad es un producto: si no está en la góndola donde el cliente lo busca, no existe.]]></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espacio del mercado, publicado en el canal equivocado, es invisib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Portales inmobiliarios que debes conocer]]></a:t>
            </a:r>
          </a:p>
        </p:txBody>
      </p:sp>
      <p:sp>
        <p:nvSpPr>
          <p:cNvPr id="10" name=""/>
          <p:cNvSpPr txBox="1"/>
          <p:nvPr/>
        </p:nvSpPr>
        <p:spPr>
          <a:xfrm>
            <a:off x="4362450" y="2362200"/>
            <a:ext cx="42672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Yamily Figueroa en YouTube): vuelta guiada por los portales inmobiliarios mexicanos donde se busca oficina.]]></a:t>
            </a:r>
          </a:p>
        </p:txBody>
      </p:sp>
      <p:sp>
        <p:nvSpPr>
          <p:cNvPr id="11" name=""/>
          <p:cNvSpPr txBox="1"/>
          <p:nvPr/>
        </p:nvSpPr>
        <p:spPr>
          <a:xfrm>
            <a:off x="4362450" y="3790950"/>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espacio del mercado, publicado en el canal equivocado, es invis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hizo todo bien: el piso 9 quedó impecable y el precio salió de una tabla de comparables. Lo publicó... en el grupo de WhatsApp de la administración y en un letrero. Dos meses después seguía vacío, y el edificio de enfrente —con peor acabado— rentó primero su piso similar en Inmuebles24.]]></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undir no es publicar una foto con precio. Es ]]></a:t>
            </a:r>
            <a:r>
              <a:rPr lang="en-US" b="1" strike="noStrike" sz="2100" spc="0" u="none" cap="none">
                <a:solidFill>
                  <a:srgbClr val="1B2438">
                    <a:alpha val="100000"/>
                  </a:srgbClr>
                </a:solidFill>
                <a:latin typeface="Calibri"/>
              </a:rPr>
              <a:t><![CDATA[cocinar el mismo mensaje para cinco canales distintos]]></a:t>
            </a:r>
            <a:r>
              <a:rPr lang="en-US" strike="noStrike" sz="2100" spc="0" u="none" cap="none">
                <a:solidFill>
                  <a:srgbClr val="1B2438">
                    <a:alpha val="100000"/>
                  </a:srgbClr>
                </a:solidFill>
                <a:latin typeface="Calibri"/>
              </a:rPr>
              <a:t><![CDATA[, cada uno con su lenguaje, su ficha y su ritmo... y hacerlo sin violar la ley de datos personales, porque prospectos e inquilinos son personas con derechos sobre su informa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ejor espacio del mercado, publicado en el canal equivocado, es invis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7]]></a:t>
            </a:r>
          </a:p>
        </p:txBody>
      </p:sp>
      <p:sp>
        <p:nvSpPr>
          <p:cNvPr id="7" name="" descr=""/>
          <p:cNvSpPr/>
          <p:nvPr/>
        </p:nvSpPr>
        <p:spPr>
          <a:xfrm>
            <a:off x="514350" y="1876425"/>
            <a:ext cx="8115300" cy="18097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876425"/>
            <a:ext cx="38100" cy="18097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te da el mapa de canales del mercado mexicano y el kit de publicación listo para reutilizar.]]></a:t>
            </a:r>
          </a:p>
        </p:txBody>
      </p:sp>
      <p:sp>
        <p:nvSpPr>
          <p:cNvPr id="10" name=""/>
          <p:cNvSpPr txBox="1"/>
          <p:nvPr/>
        </p:nvSpPr>
        <p:spPr>
          <a:xfrm>
            <a:off x="685800" y="19526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1" name=""/>
          <p:cNvSpPr txBox="1"/>
          <p:nvPr/>
        </p:nvSpPr>
        <p:spPr>
          <a:xfrm>
            <a:off x="685800" y="23526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armar el plan de difusión de 360 de un espacio libre (portales, brokers, propio, físico y social), escribir una ficha que convierta, y aplicar las reglas de datos personales de la LFPDPPP a tu base de prospect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cinco canales y qué hace cad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canal hace el trabajo solo: la pregunta no es "cuál uso", es "en cuáles está este espacio HO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590800"/>
                <a:gridCol w="1800225"/>
                <a:gridCol w="1781175"/>
                <a:gridCol w="194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fortal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co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tales (Inmuebles24, Lamudi, Vivanuncios, Metros Cúb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busca activamente ho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umen de búsquedas calif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ación paga; destacada su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kers y corredores corpora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cartera de cli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ían y mueven decisiones ráp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isión al cierre (1 mensualidad tí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7]]></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590800"/>
                <a:gridCol w="1800225"/>
                <a:gridCol w="1781175"/>
                <a:gridCol w="1943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ién lo 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fortalez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u cos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al propio (sitio, ficha PDF, Google Business Profi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investiga tu edi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del mensaje y fo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casi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ísico en el edificio (letrero, lobby, direc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olonia y los vecinos corpora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o costo, captura demanda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a: hazlo dig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es sociales (LinkedIn, Instagram, WhatsAp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red y sus círcu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locidad y alcance orgá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 sema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que convierte: anatomía de un anuncio ser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omún: publicar "se renta oficina, 180 m², $63,000, interested llamar". El prospecto corporativo que compara cinco opciones en una mañana vota con datos. Ficha completa = mínimo estos diez campos:]]></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ítulo con gancho específico: "Piso 180 m² planta libre, ventanal norte, 4 cajones — torre con recepción".]]></a:t>
            </a:r>
          </a:p>
        </p:txBody>
      </p:sp>
      <p:sp>
        <p:nvSpPr>
          <p:cNvPr id="10" name=""/>
          <p:cNvSpPr txBox="1"/>
          <p:nvPr/>
        </p:nvSpPr>
        <p:spPr>
          <a:xfrm>
            <a:off x="514350" y="33337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337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por m² Y total mensual, con mantenimiento y estacionamiento desglosad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que convierte: anatomía de un anuncio ser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ficie: m² rentables y útiles; piso y orientación; estado (planta libre/dividi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dificio: elevadores, estacionamiento de visitas, seguridad, horarios, certificación si exis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s incluidos: recepción, salas de juntas, limpieza de áreas comunes, planta de respald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iciones: plazo mínimo, depósito, disponibilidad desde cuándo, aumentos anu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que convierte: anatomía de un anuncio ser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0–15 fotos en alta + video corto; plano o croquis de distribu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ción con referencia real (cruce o plaza ancla) y tiempo caminando a transpor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acto profesional: nombre, extensión, horario de atención y WhatsApp de negoc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ferencial honesto: "a 6 minutos del Metro X" vende más que "excelente ubic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que convierte: anatomía de un anuncio ser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7]]></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Las 8 claves de Facebook para agentes inmobiliarios]]></a:t>
            </a:r>
          </a:p>
        </p:txBody>
      </p:sp>
      <p:sp>
        <p:nvSpPr>
          <p:cNvPr id="10" name=""/>
          <p:cNvSpPr txBox="1"/>
          <p:nvPr/>
        </p:nvSpPr>
        <p:spPr>
          <a:xfrm>
            <a:off x="4362450" y="2362200"/>
            <a:ext cx="42672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Carlos Pérez-Newman en YouTube): cómo hacer que un anuncio en redes funcione. Sus 8 claves aplican también a portales y LinkedIn.]]></a:t>
            </a:r>
          </a:p>
        </p:txBody>
      </p:sp>
      <p:sp>
        <p:nvSpPr>
          <p:cNvPr id="11" name=""/>
          <p:cNvSpPr txBox="1"/>
          <p:nvPr/>
        </p:nvSpPr>
        <p:spPr>
          <a:xfrm>
            <a:off x="4362450" y="41052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a ley mexicana en cuatro regl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tác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ien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ogac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ien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n\n]]></a:t>
            </a:r>
            <a:r>
              <a:rPr lang="en-US" b="1" strike="noStrike" sz="2100" spc="0" u="none" cap="none">
                <a:solidFill>
                  <a:srgbClr val="1B2438">
                    <a:alpha val="100000"/>
                  </a:srgbClr>
                </a:solidFill>
                <a:latin typeface="Calibri"/>
              </a:rPr>
              <a:t><![CDATA[1.]]></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va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tu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ul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spici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echos.\n\n]]></a:t>
            </a:r>
            <a:r>
              <a:rPr lang="en-US" b="1" strike="noStrike" sz="2100" spc="0" u="none" cap="none">
                <a:solidFill>
                  <a:srgbClr val="1B2438">
                    <a:alpha val="100000"/>
                  </a:srgbClr>
                </a:solidFill>
                <a:latin typeface="Calibri"/>
              </a:rPr>
              <a:t><![CDATA[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a ley mexicana en cuatro regl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inim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ent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mici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a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ó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ícito.\n\n]]></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tring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un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WhatsApp]]></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quili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r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n\n]]></a:t>
            </a:r>
            <a:r>
              <a:rPr lang="en-US" b="1" strike="noStrike" sz="2100" spc="0" u="none" cap="none">
                <a:solidFill>
                  <a:srgbClr val="1B2438">
                    <a:alpha val="100000"/>
                  </a:srgbClr>
                </a:solidFill>
                <a:latin typeface="Calibri"/>
              </a:rPr>
              <a:t><![CDATA[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rech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em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personales: la ley mexicana en cuatro regl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lega de otra plaza te pide "la lista de tus inquilinos con correos y teléfonos para un intercambio de cartera comercial". ¿Qué hace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la paso: es entre profesionales y a ambos nos sirve]]></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aso solo los nombres y giros, que no son datos personales]]></a:t>
            </a:r>
          </a:p>
        </p:txBody>
      </p:sp>
      <p:sp>
        <p:nvSpPr>
          <p:cNvPr id="11" name=""/>
          <p:cNvSpPr txBox="1"/>
          <p:nvPr/>
        </p:nvSpPr>
        <p:spPr>
          <a:xfrm>
            <a:off x="666750" y="3409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omparto la base: sus datos están bajo mi aviso de privacidad para gestionar MIS rentas; el intercambio masivo requiere consentimien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aso la lista pero me la devuelve en un 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personales: la ley mexicana en cuatro regl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de difusión según el canal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gital de volume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o/loc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ublicar ficha completa en portal inmobiliario destacado]]></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sayuno trimestral con los cinco brokers de la zo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trero discreto "disponibles" con QR a la ficha en la barda del edificio]]></a:t>
            </a:r>
          </a:p>
        </p:txBody>
      </p:sp>
      <p:sp>
        <p:nvSpPr>
          <p:cNvPr id="8" name=""/>
          <p:cNvSpPr txBox="1"/>
          <p:nvPr/>
        </p:nvSpPr>
        <p:spPr>
          <a:xfrm>
            <a:off x="514350" y="18954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st en LinkedIn de la administradora con recorrido en video]]></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lianza con coworking de la colonia para referir equipos que crecen]]></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arleteo a las tres calles de oficinas vecinas con ficha impresa]]></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a ley mexicana en cuatro reg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7]]></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kit de 360]]></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ma una vez un kit maestro por propiedad: 15 fotos, video vertical, ficha PDF de dos hojas, texto de 600 caracteres para portal, copy para LinkedIn y para WhatsApp, y un PDF de "dossier para broker" con comisiones y política de visitas. Cada espacio libre se publica en 20 minutos copiando y ajustando, no inventan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atos personales: la ley mexicana en cuatro regl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os cinco canales, ¿en cuántos está publicado HOY el espacio más difícil de tu propiedad? Si fueras el gerente de una empresa buscando oficina sin conocer tu edificio, ¿por cuál canal tropezarías con tu aviso?]]></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letrero en la ventana y el puesto en el portal son los dos canales que el prospecto local y el foráneo usan primero; casi todas las propiedades flojas fallan en por lo menos uno.]]></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atos personales: la ley mexicana en cuatro regl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canales, cinco trabajos: portales, brokers, canal propio, físico y redes; el espacio libre debe estar en todos los que apliquen.]]></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completa con diez campos convierte mejor que el anuncio corto; el comprador corporativo compara datos, no adjetivos.]]></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personales viven bajo el aviso de privacidad: minimalidad, seguridad y derechos ARC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kit maestro por propiedad hace que publicar un espacio nuevo tome 20 minut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7]]></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les son los cinco canales y qué trabajo hace cada uno?]]></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ampos debe llevar la ficha completa que convierte?]]></a:t>
            </a:r>
          </a:p>
        </p:txBody>
      </p:sp>
      <p:sp>
        <p:nvSpPr>
          <p:cNvPr id="11" name=""/>
          <p:cNvSpPr txBox="1"/>
          <p:nvPr/>
        </p:nvSpPr>
        <p:spPr>
          <a:xfrm>
            <a:off x="514350" y="20097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xige la LFPDPPP con los datos de prospectos y qué son los derechos ARCO?]]></a:t>
            </a:r>
          </a:p>
        </p:txBody>
      </p:sp>
      <p:sp>
        <p:nvSpPr>
          <p:cNvPr id="13" name=""/>
          <p:cNvSpPr txBox="1"/>
          <p:nvPr/>
        </p:nvSpPr>
        <p:spPr>
          <a:xfrm>
            <a:off x="514350" y="27336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ntiene el kit maestro y cuánto debe tardar publicar con é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2-oa03"/>
              </a:rPr>
              <a:t><![CDATA[Publicar donde están los inquilinos: canales y datos personal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r un espacio en los cinco canales aplicables en menos de una hora con el kit maestr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la ficha de diez campos con datos verificables, no adjetiv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ejar la base de prospectos conforme al aviso de privacidad: minimalidad, seguridad y atención ARCO.]]></a:t>
            </a:r>
          </a:p>
        </p:txBody>
      </p:sp>
      <p:sp>
        <p:nvSpPr>
          <p:cNvPr id="13" name=""/>
          <p:cNvSpPr txBox="1"/>
          <p:nvPr/>
        </p:nvSpPr>
        <p:spPr>
          <a:xfrm>
            <a:off x="514350" y="33909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lificar al prospecto y hacer visitas que convencen]]></a:t>
            </a:r>
            <a:r>
              <a:rPr lang="en-US" strike="noStrike" sz="2100" spc="0" u="none" cap="none">
                <a:solidFill>
                  <a:srgbClr val="1B2438">
                    <a:alpha val="100000"/>
                  </a:srgbClr>
                </a:solidFill>
                <a:latin typeface="Calibri"/>
              </a:rPr>
              <a:t><![CDATA[ — cuando los canales responden, llega la hora de filtrar a quién le abres la puer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2026-10-25T00:38:20Z</dcterms:created>
  <dcterms:modified xsi:type="dcterms:W3CDTF">2026-10-25T00:38:20Z</dcterms:modified>
  <dc:title>Publicar donde están los inquilinos: canales y datos personales</dc:title>
  <dc:description>Presentación editable del OA «Publicar donde están los inquilinos: canales y datos personales». Enlace: https://negocios.lumbre.lat/object/ofr-r02-oa03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