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1-oa05]]></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tienes rutina, la rutina te tiene a ti»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cia: el reloj de la administrador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cia: el reloj de la administrador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simples, compartidas y a prueba de vacacion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En un edificio de oficinas lo inesperado es parte del trabajo: la cadencia profesional agenda entre 20 y 30 % del tiempo como colchón de contingencias, en lugar de llenar cada hora y vivir fru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laneación operativa de facilities reserva capacidad de reacción; una agenda sin colchón se rompe al primer chiller descom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arrativa ramificada del OA. Enlace: https://negocios.lumbre.lat/object/ofr-r01-oa0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2 de 1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3 de 1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4 de 1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5 de 1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6 de 1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7 de 1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8 de 1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9 de 1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10 de 1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ía con seis incidentes» (11 de 1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iesgo humano primero, luego contrato y dinero, luego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jerarquía operativa de facilities es: integridad de las personas, después cumplimiento contractual y flujo económico, y al final imagen. El correo más ruidoso casi nunca es el más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iorización en gestión de instalaciones ordena primero la seguridad de ocupantes, después el contrato y el dinero, y después la rep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scribe tu última semana: ¿cuánto tiempo te fue en la casilla urgente-impacta, cuánto en urgente-ruido y cuánto en la casilla 3 (lo importante sin fecha límite)? ¿Qué cita fija vas a bloquear mañana para cambiar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1-oa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73" r:id="rId1"/>
    <p:sldLayoutId id="2481904974" r:id="rId2"/>
    <p:sldLayoutId id="2481904975" r:id="rId3"/>
    <p:sldLayoutId id="24819049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6ae8aa26a4557f0255f83f18652225046d21e092642d0ab1.jpg"/>
  <Relationship Id="rId3" Type="http://schemas.openxmlformats.org/officeDocument/2006/relationships/hyperlink" Target="https://negocios.lumbre.lat/object/ofr-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hyperlink" Target="https://negocios.lumbre.lat/object/ofr-r01-oa05" TargetMode="External"/>
  <Relationship Id="rId4" Type="http://schemas.openxmlformats.org/officeDocument/2006/relationships/hyperlink" Target="https://negocios.lumbre.lat/object/ofr-r01-oa0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1-oa0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ministrado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or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denc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erramient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1-oa05"/>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rutina diaria, semanal y mensual de la administración, priorizando con criterio cuando todo parece urgente.]]></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ve un día, una semana y un mes de administración profesional de oficinas: cadencias fijas, matriz de prioridades y un juego de decisiones con seis incidentes reales.]]></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ina · prioridades · herramientas · 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tienes rutina, la rutina te tiene a ti]]></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entre una administradora reactiva y una profesional no es talento: es cadencia.]]></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tienes rutina, la rutina te tiene a ti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7:52 de la mañana. Marisol abre la laptop y ya hay cinco mensajes: el supervisor de limpieza reporta que una secamanos no funciona en el baño de damas del piso 3; facturación recuerda que hoy es el día 5 y hay que generar los recibos; un broker llama para agendar visita al piso 9 a las 11; el inquilino del 6 exige respuesta por el aire caliente de su área; y dirección escribió algo escalofriante: "¿Me pasas un estatus del edificio?".]]></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parece urgente. Nada está en orden. Y así pasan los días de la mayoría de las administradoras: apagas incendios y llegas a las 7 de la noche sin haber hecho lo que solo tú podías ha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tienes rutina, la rutina te tiene a ti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5]]></a:t>
            </a:r>
          </a:p>
        </p:txBody>
      </p:sp>
      <p:sp>
        <p:nvSpPr>
          <p:cNvPr id="7" name="" descr=""/>
          <p:cNvSpPr/>
          <p:nvPr/>
        </p:nvSpPr>
        <p:spPr>
          <a:xfrm>
            <a:off x="514350" y="2209800"/>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lución no es trabajar más horas. Es una ]]></a:t>
            </a:r>
            <a:r>
              <a:rPr lang="en-US" b="1" strike="noStrike" sz="2100" spc="0" u="none" cap="none">
                <a:solidFill>
                  <a:srgbClr val="1B2438">
                    <a:alpha val="100000"/>
                  </a:srgbClr>
                </a:solidFill>
                <a:latin typeface="Calibri"/>
              </a:rPr>
              <a:t><![CDATA[rutina con cadencias]]></a:t>
            </a:r>
            <a:r>
              <a:rPr lang="en-US" strike="noStrike" sz="2100" spc="0" u="none" cap="none">
                <a:solidFill>
                  <a:srgbClr val="1B2438">
                    <a:alpha val="100000"/>
                  </a:srgbClr>
                </a:solidFill>
                <a:latin typeface="Calibri"/>
              </a:rPr>
              <a:t><![CDATA[ que decide por ti qué va primero, qué se hace cada semana sí o sí, y qué se revisa cada mes aunque nadie pregunte.]]></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26860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clasificar cualquier incidente con la matriz urgencia-impacto, armar la cadencia diaria/semanal/mensual de tu administración, y decidir en un simulacro de día difícil qué se atiende prim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prioridades: cuatro casillas, cero intu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olicitud que llega a tu escritorio se ubica en una matriz de dos ejes: ]]></a:t>
            </a:r>
            <a:r>
              <a:rPr lang="en-US" b="1" strike="noStrike" sz="2100" spc="0" u="none" cap="none">
                <a:solidFill>
                  <a:srgbClr val="1B2438">
                    <a:alpha val="100000"/>
                  </a:srgbClr>
                </a:solidFill>
                <a:latin typeface="Calibri"/>
              </a:rPr>
              <a:t><![CDATA[urgencia]]></a:t>
            </a:r>
            <a:r>
              <a:rPr lang="en-US" strike="noStrike" sz="2100" spc="0" u="none" cap="none">
                <a:solidFill>
                  <a:srgbClr val="1B2438">
                    <a:alpha val="100000"/>
                  </a:srgbClr>
                </a:solidFill>
                <a:latin typeface="Calibri"/>
              </a:rPr>
              <a:t><![CDATA[ (¿vence pronto?) e ]]></a:t>
            </a:r>
            <a:r>
              <a:rPr lang="en-US" b="1"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fecta seguridad, dinero o reputación?). Cuatro casillas, cuatro comportamien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prioridades: cuatro casillas, cero intui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típico: pasar el día en la casilla 2 (todo suena urgente) y nunca llegar a la 3 (donde vive tu valor re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428750"/>
                <a:gridCol w="3886200"/>
                <a:gridCol w="2800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comport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te + imp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ga que inunda un piso, falla eléctrica con riesgo, inquilino que anuncia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iéndelo hoy, tú, con reporte 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te + no imp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 de broker para hoy, cotización que un proveedor promete "para ay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o delega en menos de 2 horas, sin dra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rgente + imp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 anual de mantenimiento, renovación de póliza, capacitación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éndala con fecha fija: aquí se gana o se pierde el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428750"/>
                <a:gridCol w="3886200"/>
                <a:gridCol w="2800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comport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rgente + no imp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rtes decorativos, junta sin agenda, correo "por si 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ínala o agrégala a un lote mens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cia: el reloj de la administrado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profesional se construye en tres velocidades. No es un calendario lleno: es un esqueleto de citas fijas que se defienden como reuniones con el presidente:]]></a:t>
            </a:r>
          </a:p>
        </p:txBody>
      </p:sp>
      <p:sp>
        <p:nvSpPr>
          <p:cNvPr id="8" name=""/>
          <p:cNvSpPr txBox="1"/>
          <p:nvPr/>
        </p:nvSpPr>
        <p:spPr>
          <a:xfrm>
            <a:off x="514350" y="22860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ario (60–90 min):]]></a:t>
            </a:r>
            <a:r>
              <a:rPr lang="en-US" strike="noStrike" sz="2100" spc="0" u="none" cap="none">
                <a:solidFill>
                  <a:srgbClr val="1B2438">
                    <a:alpha val="100000"/>
                  </a:srgbClr>
                </a:solidFill>
                <a:latin typeface="Calibri"/>
              </a:rPr>
              <a:t><![CDATA[ recorrido de 20 minutos por lobby, accesos y baños (la zona que ve el cliente); revisión de tickets nuevos y de pendientes vencidos; respuesta a prospectos de rentas (meta: menos de 15 minutos en horario hábil); bitácora al cierre del dí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cia: el reloj de la administrado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manal (medio día):]]></a:t>
            </a:r>
            <a:r>
              <a:rPr lang="en-US" strike="noStrike" sz="2100" spc="0" u="none" cap="none">
                <a:solidFill>
                  <a:srgbClr val="1B2438">
                    <a:alpha val="100000"/>
                  </a:srgbClr>
                </a:solidFill>
                <a:latin typeface="Calibri"/>
              </a:rPr>
              <a:t><![CDATA[ junta breve con supervisor de limpieza y mantenimiento (lunes); revisión de embudo de rentas y seguimiento a prospectos (martes); auditoría de una zona del edificio con checklist (miércoles); revisión de cobranza con contador (jueves); minuta semanal y avance del expediente (vier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cia: el reloj de la administrado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5]]></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nsual (dos días):]]></a:t>
            </a:r>
            <a:r>
              <a:rPr lang="en-US" strike="noStrike" sz="2100" spc="0" u="none" cap="none">
                <a:solidFill>
                  <a:srgbClr val="1B2438">
                    <a:alpha val="100000"/>
                  </a:srgbClr>
                </a:solidFill>
                <a:latin typeface="Calibri"/>
              </a:rPr>
              <a:t><![CDATA[ corte de indicadores (ocupación, renta efectiva, morosidad, tickets); informe a dirección con semáforos; revisión de contratos por vencer en 90 días; cumplimiento de protección civil y seguros; reunión uno a uno con el equipo cl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simples, compartidas y a prueba de vac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un software de 500 mil pesos. Necesitas cuatro herramientas que cualquier persona de tu equipo pueda usar sin explicación (y que la ley mexicana trate como datos personales con responsabilidad):]]></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Bitácora del edificio:]]></a:t>
            </a:r>
            <a:r>
              <a:rPr lang="en-US" strike="noStrike" sz="2100" spc="0" u="none" cap="none">
                <a:solidFill>
                  <a:srgbClr val="1B2438">
                    <a:alpha val="100000"/>
                  </a:srgbClr>
                </a:solidFill>
                <a:latin typeface="Calibri"/>
              </a:rPr>
              <a:t><![CDATA[ un solo lugar (físico o digital) donde todo incidente se anota con fecha, hora, evidencia y cierre. Sin bitácora no hay informe posi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simples, compartidas y a prueba de vac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ablero de rentas (CRM ligero):]]></a:t>
            </a:r>
            <a:r>
              <a:rPr lang="en-US" strike="noStrike" sz="2100" spc="0" u="none" cap="none">
                <a:solidFill>
                  <a:srgbClr val="1B2438">
                    <a:alpha val="100000"/>
                  </a:srgbClr>
                </a:solidFill>
                <a:latin typeface="Calibri"/>
              </a:rPr>
              <a:t><![CDATA[ prospectos por etapa (contacto, visita, propuesta, negociación, firma), con próximo paso y fecha. Puede ser una hoja compartida; lo que no puede es vivir en tu cabeza.]]></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endario de mantenimiento:]]></a:t>
            </a:r>
            <a:r>
              <a:rPr lang="en-US" strike="noStrike" sz="2100" spc="0" u="none" cap="none">
                <a:solidFill>
                  <a:srgbClr val="1B2438">
                    <a:alpha val="100000"/>
                  </a:srgbClr>
                </a:solidFill>
                <a:latin typeface="Calibri"/>
              </a:rPr>
              <a:t><![CDATA[ el expediente técnico convertido en citas con responsable y proveedor, visible para todo el equip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rtera de cobranza:]]></a:t>
            </a:r>
            <a:r>
              <a:rPr lang="en-US" strike="noStrike" sz="2100" spc="0" u="none" cap="none">
                <a:solidFill>
                  <a:srgbClr val="1B2438">
                    <a:alpha val="100000"/>
                  </a:srgbClr>
                </a:solidFill>
                <a:latin typeface="Calibri"/>
              </a:rPr>
              <a:t><![CDATA[ quién debe, desde cuándo, qué se le prometió; con antigüedad de saldos. La Ruta 7 la construye a detal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erramientas: simples, compartidas y a prueba de vac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rutina semanal bien diseñada debe dejar espacio vacío para lo inesper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ro: un día con seis incid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 de poner la matriz a trabajar. Es lunes, 8:05 a.m., y te llueven seis incidentes al mismo tiempo. No puedes atenderlos todos a la vez: cada decisión que tomes tendrá consecuencia. Elige con criterio de ]]></a:t>
            </a:r>
            <a:r>
              <a:rPr lang="en-US" b="1" strike="noStrike" sz="2100" spc="0" u="none" cap="none">
                <a:solidFill>
                  <a:srgbClr val="1B2438">
                    <a:alpha val="100000"/>
                  </a:srgbClr>
                </a:solidFill>
                <a:latin typeface="Calibri"/>
              </a:rPr>
              <a:t><![CDATA[riesgo humano]]></a:t>
            </a:r>
            <a:r>
              <a:rPr lang="en-US" strike="noStrike" sz="2100" spc="0" u="none" cap="none">
                <a:solidFill>
                  <a:srgbClr val="1B2438">
                    <a:alpha val="100000"/>
                  </a:srgbClr>
                </a:solidFill>
                <a:latin typeface="Calibri"/>
              </a:rPr>
              <a:t><![CDATA[, luego ]]></a:t>
            </a:r>
            <a:r>
              <a:rPr lang="en-US" b="1" strike="noStrike" sz="2100" spc="0" u="none" cap="none">
                <a:solidFill>
                  <a:srgbClr val="1B2438">
                    <a:alpha val="100000"/>
                  </a:srgbClr>
                </a:solidFill>
                <a:latin typeface="Calibri"/>
              </a:rPr>
              <a:t><![CDATA[contrato/dinero]]></a:t>
            </a:r>
            <a:r>
              <a:rPr lang="en-US" strike="noStrike" sz="2100" spc="0" u="none" cap="none">
                <a:solidFill>
                  <a:srgbClr val="1B2438">
                    <a:alpha val="100000"/>
                  </a:srgbClr>
                </a:solidFill>
                <a:latin typeface="Calibri"/>
              </a:rPr>
              <a:t><![CDATA[, luego ]]></a:t>
            </a:r>
            <a:r>
              <a:rPr lang="en-US" b="1"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start]]></a:t>
            </a:r>
          </a:p>
        </p:txBody>
      </p:sp>
      <p:sp>
        <p:nvSpPr>
          <p:cNvPr id="8" name=""/>
          <p:cNvSpPr txBox="1"/>
          <p:nvPr/>
        </p:nvSpPr>
        <p:spPr>
          <a:xfrm>
            <a:off x="514350" y="157162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05 a.m. Seis cosas a la vez: (1) gotera sobre el lobby, (2) visita de broker prometida para las 11 al piso 9, (3) correo de dirección pidiendo estatus para hoy, (4) el equipo de limpieza reporta que no llegó el insumo de desinfectante, (5) ticket de inquilino del 6: aire acondicionado sin enfriar, (6) recordatorio: hoy día 5, hay que emitir recibos de renta. ¿Qué atiendes PRIMERO?]]></a:t>
            </a:r>
          </a:p>
        </p:txBody>
      </p:sp>
      <p:sp>
        <p:nvSpPr>
          <p:cNvPr id="9" name=""/>
          <p:cNvSpPr txBox="1"/>
          <p:nvPr/>
        </p:nvSpPr>
        <p:spPr>
          <a:xfrm>
            <a:off x="628650" y="35147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Subir al piso 9 con la broker: nadie espera, abro yo la oficina (va a abrir_broker)]]></a:t>
            </a:r>
          </a:p>
        </p:txBody>
      </p:sp>
      <p:sp>
        <p:nvSpPr>
          <p:cNvPr id="10" name=""/>
          <p:cNvSpPr txBox="1"/>
          <p:nvPr/>
        </p:nvSpPr>
        <p:spPr>
          <a:xfrm>
            <a:off x="628650" y="37909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ntener la gotera del lobby: colocar cubeta, señalizar y llamar al técnico (va a gote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5]]></a:t>
            </a:r>
          </a:p>
        </p:txBody>
      </p:sp>
      <p:sp>
        <p:nvSpPr>
          <p:cNvPr id="7" name=""/>
          <p:cNvSpPr txBox="1"/>
          <p:nvPr/>
        </p:nvSpPr>
        <p:spPr>
          <a:xfrm>
            <a:off x="628650" y="121920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cribirle a dirección el estatus que pidió: es lo primero que lee el jefe (va a estatus)]]></a:t>
            </a:r>
          </a:p>
        </p:txBody>
      </p:sp>
      <p:sp>
        <p:nvSpPr>
          <p:cNvPr id="8" name=""/>
          <p:cNvSpPr txBox="1"/>
          <p:nvPr/>
        </p:nvSpPr>
        <p:spPr>
          <a:xfrm>
            <a:off x="628650" y="17526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rrer los recibos de renta: el dinero es lo primero (va a recibos)]]></a:t>
            </a:r>
          </a:p>
        </p:txBody>
      </p:sp>
      <p:sp>
        <p:nvSpPr>
          <p:cNvPr id="9" name=""/>
          <p:cNvSpPr txBox="1"/>
          <p:nvPr/>
        </p:nvSpPr>
        <p:spPr>
          <a:xfrm>
            <a:off x="514350" y="2028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gotera]]></a:t>
            </a:r>
          </a:p>
        </p:txBody>
      </p:sp>
      <p:sp>
        <p:nvSpPr>
          <p:cNvPr id="10" name=""/>
          <p:cNvSpPr txBox="1"/>
          <p:nvPr/>
        </p:nvSpPr>
        <p:spPr>
          <a:xfrm>
            <a:off x="514350" y="23812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ien: agua sobre piso pulido en el lobby es resbaladilla con gente entrando. Contienes, señalizas y mandas orden de servicio. 8:40 a.m., quedan cinco pendientes. ¿Qué sigue?]]></a:t>
            </a:r>
          </a:p>
        </p:txBody>
      </p:sp>
      <p:sp>
        <p:nvSpPr>
          <p:cNvPr id="11" name=""/>
          <p:cNvSpPr txBox="1"/>
          <p:nvPr/>
        </p:nvSpPr>
        <p:spPr>
          <a:xfrm>
            <a:off x="628650" y="338137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Ticket del 6: sin aire, la gente no trabaja; lo atiendo con mantenimiento ahora (va a aire)]]></a:t>
            </a:r>
          </a:p>
        </p:txBody>
      </p:sp>
      <p:sp>
        <p:nvSpPr>
          <p:cNvPr id="12" name=""/>
          <p:cNvSpPr txBox="1"/>
          <p:nvPr/>
        </p:nvSpPr>
        <p:spPr>
          <a:xfrm>
            <a:off x="628650" y="390525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Visita de las 11: llamo a la broker y le propongo moverla o que la haga mi equipo (va a broker_deleg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5]]></a:t>
            </a:r>
          </a:p>
        </p:txBody>
      </p:sp>
      <p:sp>
        <p:nvSpPr>
          <p:cNvPr id="7" name=""/>
          <p:cNvSpPr txBox="1"/>
          <p:nvPr/>
        </p:nvSpPr>
        <p:spPr>
          <a:xfrm>
            <a:off x="628650" y="1219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ibos de renta: facturar antes del mediodía (va a recibos)]]></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aire]]></a:t>
            </a:r>
          </a:p>
        </p:txBody>
      </p:sp>
      <p:sp>
        <p:nvSpPr>
          <p:cNvPr id="9" name=""/>
          <p:cNvSpPr txBox="1"/>
          <p:nvPr/>
        </p:nvSpPr>
        <p:spPr>
          <a:xfrm>
            <a:off x="514350" y="1847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inquilino del 6 es mediano, con 40 personas y clientes visitando a diario. Mandas a mantenimiento con protocolo: revisar minisplit, si no tiene solución, ofrecer alternativa de espacio con clima mientras tanto. 9:15 a.m. ¿Qué sigue?]]></a:t>
            </a:r>
          </a:p>
        </p:txBody>
      </p:sp>
      <p:sp>
        <p:nvSpPr>
          <p:cNvPr id="10" name=""/>
          <p:cNvSpPr txBox="1"/>
          <p:nvPr/>
        </p:nvSpPr>
        <p:spPr>
          <a:xfrm>
            <a:off x="628650" y="31623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Broker a las 11: preparo el piso 9 yo misma y atiendo la visita (va a visita_ok)]]></a:t>
            </a:r>
          </a:p>
        </p:txBody>
      </p:sp>
      <p:sp>
        <p:nvSpPr>
          <p:cNvPr id="11" name=""/>
          <p:cNvSpPr txBox="1"/>
          <p:nvPr/>
        </p:nvSpPr>
        <p:spPr>
          <a:xfrm>
            <a:off x="628650" y="3438525"/>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Falta desinfectante: compro hoy con tarjeta de la administración y lo facturo (va a insumo_ok)]]></a:t>
            </a:r>
          </a:p>
        </p:txBody>
      </p:sp>
      <p:sp>
        <p:nvSpPr>
          <p:cNvPr id="12" name=""/>
          <p:cNvSpPr txBox="1"/>
          <p:nvPr/>
        </p:nvSpPr>
        <p:spPr>
          <a:xfrm>
            <a:off x="628650" y="39719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tatus a dirección: lo mando esta tarde ya con la mañana resuelta (va a estat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broker_delegada]]></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sión adulta: la visita no se pierde, pero tampoco te roba la mañana. Acuerdas con la broker que asista el supervisor con checklist de entrega de información y tú haces seguimiento al mediodía. ¿Qué sigue?]]></a:t>
            </a:r>
          </a:p>
        </p:txBody>
      </p:sp>
      <p:sp>
        <p:nvSpPr>
          <p:cNvPr id="9" name=""/>
          <p:cNvSpPr txBox="1"/>
          <p:nvPr/>
        </p:nvSpPr>
        <p:spPr>
          <a:xfrm>
            <a:off x="628650" y="28860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Ticket del 6: aire sin enfriar (va a aire)]]></a:t>
            </a:r>
          </a:p>
        </p:txBody>
      </p:sp>
      <p:sp>
        <p:nvSpPr>
          <p:cNvPr id="10" name=""/>
          <p:cNvSpPr txBox="1"/>
          <p:nvPr/>
        </p:nvSpPr>
        <p:spPr>
          <a:xfrm>
            <a:off x="628650" y="31623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Falta desinfectante (va a insumo_ok)]]></a:t>
            </a:r>
          </a:p>
        </p:txBody>
      </p:sp>
      <p:sp>
        <p:nvSpPr>
          <p:cNvPr id="11" name=""/>
          <p:cNvSpPr txBox="1"/>
          <p:nvPr/>
        </p:nvSpPr>
        <p:spPr>
          <a:xfrm>
            <a:off x="628650" y="34385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ibos de renta (va a recibo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visita_ok]]></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s al equipo dejar el piso 9 en modo vitrina (luces encendidas, baños impecables, temperatura agradable) y atiendes la visita puntual: 11:00 a 11:25. Sales con un prospecto calificado para propuesta. Son las 11:40, ¿qué cierras primero?]]></a:t>
            </a:r>
          </a:p>
        </p:txBody>
      </p:sp>
      <p:sp>
        <p:nvSpPr>
          <p:cNvPr id="9" name=""/>
          <p:cNvSpPr txBox="1"/>
          <p:nvPr/>
        </p:nvSpPr>
        <p:spPr>
          <a:xfrm>
            <a:off x="628650" y="28860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ibos de renta: ya son casi las 12 (va a recibos)]]></a:t>
            </a:r>
          </a:p>
        </p:txBody>
      </p:sp>
      <p:sp>
        <p:nvSpPr>
          <p:cNvPr id="10" name=""/>
          <p:cNvSpPr txBox="1"/>
          <p:nvPr/>
        </p:nvSpPr>
        <p:spPr>
          <a:xfrm>
            <a:off x="628650" y="31623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tatus a dirección antes de que termine el día (va a estatus)]]></a:t>
            </a:r>
          </a:p>
        </p:txBody>
      </p:sp>
      <p:sp>
        <p:nvSpPr>
          <p:cNvPr id="11" name=""/>
          <p:cNvSpPr txBox="1"/>
          <p:nvPr/>
        </p:nvSpPr>
        <p:spPr>
          <a:xfrm>
            <a:off x="628650" y="343852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Falta de desinfectante (va a insumo_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insumo_ok]]></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ras el desinfectante con el proveedor de siempre, guardas la factura y dejas la orden de reabasto programada para que no vuelva a pasar. Regresas a tu escritorio: ¿qué sigue?]]></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Ticket del 6 (va a aire)]]></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cibos de renta (va a recibos)]]></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tatus a dirección (va a estat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recibos]]></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38 recibos del mes salen antes del mediodía con su CFDI; los tres vencidos se marcan para la rutina de cobranza del jueves. Ahora sí, ¿qué sigue?]]></a:t>
            </a:r>
          </a:p>
        </p:txBody>
      </p:sp>
      <p:sp>
        <p:nvSpPr>
          <p:cNvPr id="9" name=""/>
          <p:cNvSpPr txBox="1"/>
          <p:nvPr/>
        </p:nvSpPr>
        <p:spPr>
          <a:xfrm>
            <a:off x="628650" y="257175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Ticket del 6 (va a aire)]]></a:t>
            </a:r>
          </a:p>
        </p:txBody>
      </p:sp>
      <p:sp>
        <p:nvSpPr>
          <p:cNvPr id="10" name=""/>
          <p:cNvSpPr txBox="1"/>
          <p:nvPr/>
        </p:nvSpPr>
        <p:spPr>
          <a:xfrm>
            <a:off x="628650" y="28479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Visita de las 11 (va a visita_ok)]]></a:t>
            </a:r>
          </a:p>
        </p:txBody>
      </p:sp>
      <p:sp>
        <p:nvSpPr>
          <p:cNvPr id="11" name=""/>
          <p:cNvSpPr txBox="1"/>
          <p:nvPr/>
        </p:nvSpPr>
        <p:spPr>
          <a:xfrm>
            <a:off x="628650" y="3124200"/>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Estatus a dirección (va a estat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estatus]]></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jo aquí: mandar "el estatus" que dirección espera cuando aún no ha pasado nada relevante es reportar vacío. Un buen estatus de medio día dice qué se contuvo, qué está en curso y qué se resolverá hoy. Lo mandas... y queda una decisión pendiente en el tintero.]]></a:t>
            </a:r>
          </a:p>
        </p:txBody>
      </p:sp>
      <p:sp>
        <p:nvSpPr>
          <p:cNvPr id="9" name=""/>
          <p:cNvSpPr txBox="1"/>
          <p:nvPr/>
        </p:nvSpPr>
        <p:spPr>
          <a:xfrm>
            <a:off x="628650" y="2886075"/>
            <a:ext cx="80010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Continuar con el resto del día: ya cubrí lo importante (va a final_apagon)]]></a:t>
            </a:r>
          </a:p>
        </p:txBody>
      </p:sp>
      <p:sp>
        <p:nvSpPr>
          <p:cNvPr id="10" name=""/>
          <p:cNvSpPr txBox="1"/>
          <p:nvPr/>
        </p:nvSpPr>
        <p:spPr>
          <a:xfrm>
            <a:off x="628650" y="3162300"/>
            <a:ext cx="80010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alibri"/>
              </a:rPr>
              <a:t><![CDATA[→ Revisar el resto de pendientes con la matriz: ¿qué es urgente y qué es ruido? (va a final_matri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abrir_broker · final]]></a:t>
            </a:r>
          </a:p>
        </p:txBody>
      </p:sp>
      <p:sp>
        <p:nvSpPr>
          <p:cNvPr id="8" name=""/>
          <p:cNvSpPr txBox="1"/>
          <p:nvPr/>
        </p:nvSpPr>
        <p:spPr>
          <a:xfrm>
            <a:off x="514350" y="1571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bes tú al piso 9, atendiste la visita... y a las 13:30 te enteras de que la gotera del lobby ya era un charco y una visitante se resbaló. No hubo lesionada grave, por suerte. La lección del simulacro tiene nombre: ]]></a:t>
            </a:r>
            <a:r>
              <a:rPr lang="en-US" b="1" strike="noStrike" sz="2000" spc="0" u="none" cap="none">
                <a:solidFill>
                  <a:srgbClr val="1B2438">
                    <a:alpha val="100000"/>
                  </a:srgbClr>
                </a:solidFill>
                <a:latin typeface="Calibri"/>
              </a:rPr>
              <a:t><![CDATA[atender primero lo que puede lastimar a alguien o cerrar el edificio]]></a:t>
            </a:r>
            <a:r>
              <a:rPr lang="en-US" strike="noStrike" sz="2000" spc="0" u="none" cap="none">
                <a:solidFill>
                  <a:srgbClr val="1B2438">
                    <a:alpha val="100000"/>
                  </a:srgbClr>
                </a:solidFill>
                <a:latin typeface="Calibri"/>
              </a:rPr>
              <a:t><![CDATA[, siempre antes que lo que ruidosamente "espe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apagon · final]]></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ía cerrado en modo apagafuegos: atendiste lo que sonaba más fuerte, no lo que más importaba. Mañana el mismo patrón te espera. La rutina existe precisamente para no vivir de la impresión: agenda la cadencia semanal de este objeto y vuelve a intentar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ía con seis incidentes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72033">
                    <a:alpha val="100000"/>
                  </a:srgbClr>
                </a:solidFill>
                <a:latin typeface="Calibri"/>
              </a:rPr>
              <a:t><![CDATA[Nodo final_matriz · final]]></a:t>
            </a:r>
          </a:p>
        </p:txBody>
      </p:sp>
      <p:sp>
        <p:nvSpPr>
          <p:cNvPr id="8" name=""/>
          <p:cNvSpPr txBox="1"/>
          <p:nvPr/>
        </p:nvSpPr>
        <p:spPr>
          <a:xfrm>
            <a:off x="514350" y="1571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n del día con criterio: riesgo humano atendido primero (gotera, clima del inquilino), dinero del día cubierto (recibos), visita resuelta sin regalarte entera a la broker, insumos y estatus con decisión informada. Así se ve un lunes profesional. ¿La clave? No improvisarlo: tener la matriz y la cadencia escritas.]]></a:t>
            </a:r>
          </a:p>
        </p:txBody>
      </p:sp>
      <p:sp>
        <p:nvSpPr>
          <p:cNvPr id="9" name=""/>
          <p:cNvSpPr txBox="1"/>
          <p:nvPr/>
        </p:nvSpPr>
        <p:spPr>
          <a:xfrm>
            <a:off x="514350" y="32004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narrativa interactiva se recorre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mulacro: un día con seis inciden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orden de decisión correcto cuando todo explota al mismo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nero primero, luego gente, luego reputació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iesgo humano primero, luego contrato y dinero, luego reputac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el jefe pregunte primer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llegó primero al corre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ro: un día con seis incid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loquea tus cadencias en el calendari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enda la junta del lunes con supervisores y el corte mensual de indicadores como citas fijas con recordatorio. Lo que no está en el calendario, en un edificio real, no existe: se lo come el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Simulacro: un día con seis incidente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ribe tu última semana: ¿cuánto tiempo te fue en la casilla urgente-impacta, cuánto en urgente-ruido y cuánto en la casilla 3 (lo importante sin fecha límite)? ¿Qué cita fija vas a bloquear mañana para cambiar eso?]]></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tiempo para mantenimiento preventivo ni para el expediente, ya sabes en qué casilla se te está yendo la semana.]]></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mulacro: un día con seis incid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5]]></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riz de cuatro casillas: lo urgente no siempre es lo importante; lo que lastima va primer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encia en tres velocidades: diario (recorrido y tickets), semanal (equipo, embudo, cobranza), mensual (indicadores e inform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herramientas simples: bitácora, CRM de rentas, calendario de mantenimiento y carter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mulacro lo confirma: decide con riesgo humano, contrato y dinero, no con rui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para lo urgente de lo importante en la matriz de cuatro casilla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ce cada día, cada semana y cada mes en la cadenci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as cuatro herramientas y qué registro vive en cada un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dos fuegos a la vez, cuál apago primero y por qu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1-oa05"/>
              </a:rPr>
              <a:t><![CDATA[La rutina de la administradora: prioridades, cadencias y herramient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la cadencia diario-semanal-mensual con las cuatro herramientas.]]></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orizar una mañana de crisis con la matriz de cuatro casillas.]]></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ener el operativo sin ti: rutina escrita, respaldos y próximos pasos con fecha.]]></a:t>
            </a:r>
          </a:p>
        </p:txBody>
      </p:sp>
      <p:sp>
        <p:nvSpPr>
          <p:cNvPr id="13" name=""/>
          <p:cNvSpPr txBox="1"/>
          <p:nvPr/>
        </p:nvSpPr>
        <p:spPr>
          <a:xfrm>
            <a:off x="514350" y="3067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 la Ruta 1.]]></a:t>
            </a:r>
            <a:r>
              <a:rPr lang="en-US" strike="noStrike" sz="2100" spc="0" u="none" cap="none">
                <a:solidFill>
                  <a:srgbClr val="1B2438">
                    <a:alpha val="100000"/>
                  </a:srgbClr>
                </a:solidFill>
                <a:latin typeface="Calibri"/>
              </a:rPr>
              <a:t><![CDATA[ Tienes el mapa del negocio, tu rol definido, el semáforo legal, el expediente y la rutina. Siguiente parada: ]]></a:t>
            </a:r>
            <a:r>
              <a:rPr lang="en-US" i="1" strike="noStrike" sz="2100" spc="0" u="none" cap="none">
                <a:solidFill>
                  <a:srgbClr val="1B2438">
                    <a:alpha val="100000"/>
                  </a:srgbClr>
                </a:solidFill>
                <a:latin typeface="Calibri"/>
              </a:rPr>
              <a:t><![CDATA[Impulsar la renta: precio, visibilidad y cierre]]></a:t>
            </a:r>
            <a:r>
              <a:rPr lang="en-US" strike="noStrike" sz="2100" spc="0" u="none" cap="none">
                <a:solidFill>
                  <a:srgbClr val="1B2438">
                    <a:alpha val="100000"/>
                  </a:srgbClr>
                </a:solidFill>
                <a:latin typeface="Calibri"/>
              </a:rPr>
              <a:t><![CDATA[, donde el edificio empieza a generar dinero. Empieza por ]]></a:t>
            </a:r>
            <a:r>
              <a:rPr lang="en-US" i="1" strike="noStrike" sz="2100" spc="0" u="none" cap="none">
                <a:solidFill>
                  <a:srgbClr val="1B2438">
                    <a:alpha val="100000"/>
                  </a:srgbClr>
                </a:solidFill>
                <a:latin typeface="Calibri"/>
              </a:rPr>
              <a:t><![CDATA[Poner el precio correcto]]></a:t>
            </a:r>
            <a:r>
              <a:rPr lang="en-US" strike="noStrike" sz="2100" spc="0" u="none" cap="none">
                <a:solidFill>
                  <a:srgbClr val="1B2438">
                    <a:alpha val="100000"/>
                  </a:srgbClr>
                </a:solidFill>
                <a:latin typeface="Calibri"/>
              </a:rPr>
              <a:t><![CDA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2026-10-25T00:38:20Z</dcterms:created>
  <dcterms:modified xsi:type="dcterms:W3CDTF">2026-10-25T00:38:20Z</dcterms:modified>
  <dc:title>La rutina de la administradora: prioridades, cadencias y herramientas</dc:title>
  <dc:description>Presentación editable del OA «La rutina de la administradora: prioridades, cadencias y herramientas». Enlace: https://negocios.lumbre.lat/object/ofr-r01-oa05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