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1-oa04]]></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dificio tiene memoria; tu trabajo es que esté escrit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13.84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98 útiles + 8 % de 198 (15.84) = 213.84 m² rentables. Nunca se agrega el porcentaje sobre brutos si el contrato dice sobre útiles: cada punto de discrepancia vale miles de pesos a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perficie rentable se define en contrato sobre una base explícita (útil o bruta) más la parte proporcional pactada de áreas com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1-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técnica: las siete secciones del expediente»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técnica: las siete secciones del expediente»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unir lo que exista: planos, escrituras, pólizas, contratos de mantenimiento y facturas de obra. → Recorrido físico completo: cada piso, cada baño, cada instalación, con foto y medida donde falte plano. → Volcar superficies y capacidades en la tabla piso por piso, marcando vacíos de información. → Identificar placa/etiqueta en cada equipo (marca, modelo, año, serie) y localizar a su proveedor de servicio. → Cerrar huecos por prioridad: lo que afecta seguridad y renta primero; lo estétic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ya existe (papeles) a lo observable (recorrido), a lo numérico (tabla), a lo técnico (equipos) y a la decisión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evantamiento de expediente sigue la secuencia documental-física-técnica: primero papeles, luego recorrido, luego volcado y finalmente priorización de vací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édula de uso de suelo del municipio → Sección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tros útiles del piso 7 → Sección superfic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óximo servicio de elevadores → Sección instal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iltración de hace dos años en el piso 9 → Sección his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óliza de seguro de daños vigente → Sección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pacidad de la cisterna en litros → Sección instal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clamación formal del inquilino del 4 por ruido → Sección his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xpediente separa: permisos y títulos (legal), medidas (superficies), equipos y servicios (instalaciones), y memoria de conflictos e incidencias (his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 todo lo que sabes de tu propiedad (o de una que conozcas bien), ¿qué porcentaje está escrito en algún lado? Nombra la instalación crítica que, si fallara hoy, nadie en la organización sabría a quién ll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837" r:id="rId1"/>
    <p:sldLayoutId id="2481910838" r:id="rId2"/>
    <p:sldLayoutId id="2481910839" r:id="rId3"/>
    <p:sldLayoutId id="24819108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1af1f70e120893c2c660b4d0ca6a2a9cd9e8c45a2b107861.jpg"/>
  <Relationship Id="rId3" Type="http://schemas.openxmlformats.org/officeDocument/2006/relationships/hyperlink" Target="https://negocios.lumbre.lat/object/ofr-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hyperlink" Target="https://negocios.lumbre.lat/object/ofr-r01-oa04" TargetMode="External"/>
  <Relationship Id="rId4" Type="http://schemas.openxmlformats.org/officeDocument/2006/relationships/hyperlink" Target="https://negocios.lumbre.lat/object/ofr-r01-oa04"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4"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o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pie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ped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écn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nta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expediente de la propiedad: clasificación del edificio, superficies reales y útiles, capacidades e instalaciones crítica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écnica de tu edificio: cuántos metros rentan de verdad, qué instalaciones lo sostienen y qué pasa cuando la memoria del edificio vive solo en la cabeza de alguien.]]></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pediente · inventario · superficies · instala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dificio tiene memoria; tu trabajo es que esté escr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 lo que no esté en el expediente, un día se pierde con la persona que lo sabí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dificio tiene memoria; tu trabajo es que esté escr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terior administrador de la torre de Marisol se fue sin entregar casi nada. Sabía de memoria dónde está la llave de la válvula general de agua, qué piso inunda cuando la coladera del patio se tapa, y que el elevador 2 falla si le dan mantenimiento en temporada de calo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prendió todo eso ]]></a:t>
            </a:r>
            <a:r>
              <a:rPr lang="en-US" b="1" strike="noStrike" sz="2100" spc="0" u="none" cap="none">
                <a:solidFill>
                  <a:srgbClr val="1B2438">
                    <a:alpha val="100000"/>
                  </a:srgbClr>
                </a:solidFill>
                <a:latin typeface="Calibri"/>
              </a:rPr>
              <a:t><![CDATA[a golpes]]></a:t>
            </a:r>
            <a:r>
              <a:rPr lang="en-US" strike="noStrike" sz="2100" spc="0" u="none" cap="none">
                <a:solidFill>
                  <a:srgbClr val="1B2438">
                    <a:alpha val="100000"/>
                  </a:srgbClr>
                </a:solidFill>
                <a:latin typeface="Calibri"/>
              </a:rPr>
              <a:t><![CDATA[, durante los primeros seis meses. Cada golpe pudo evitarse con un expediente técnico: el documento vivo que convierte la memoria del edificio en información transferi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dificio tiene memoria; tu trabajo es que esté escr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8]]></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s tu sesión de construcción de ese expediente: clasificación real del edificio, superficies que sí se rentan, capacidades que debes conocer e instalaciones críticas con su edad y su proveedor.]]></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armar la ficha técnica completa de un edificio de oficinas, calcular superficie bruta versus neta rentable, y listar las instalaciones críticas con su responsable, frecuencia de mantenimiento y antigüe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os números que rentan: bruta, útil y neta rent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lásico del mercado mexicano: cotizar en metros que no existen. Tres definiciones que debes dominar porque de ellas sale tu renta por met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os números que rentan: bruta, útil y neta rent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ismo piso de 200 m² brutos puede rentarse como 160 útiles o 176 rentables: la diferencia se paga o se pierde en cada negoci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524000"/>
                <a:gridCol w="4171950"/>
                <a:gridCol w="2419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b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l piso, con columnas, muros, baños y áreas com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uar el inmueble y dimensionar e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metros donde realmente se pone un esc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r cabida: cuánta gente cabe en la ofi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rentable (n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se cobra al inquilino según contrato (útil + parte proporcional de comunes, según p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la renta: pesos por metro rentable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imero los números que rentan: bruta, útil y neta rentabl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iso 5 tiene 240 m² brutos y 198 m² útiles. El contrato pacta cobrar sobre superficie útil más 8 % de áreas comunes. ¿Cuántos metros se renta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40 m²]]></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13.84 m²]]></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214.8 m²]]></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98 m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técnica: las siete secciones del exped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xpediente profesional de oficina se arma con siete secciones. No necesitas tener todas perfectas para arrancar: necesitas saber cuál te falta. La sección 1 ya la construiste en el objeto de marco legal.]]></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escritura, uso de suelo, licencias, protección civil (del objeto anterior).]]></a:t>
            </a:r>
          </a:p>
        </p:txBody>
      </p:sp>
      <p:sp>
        <p:nvSpPr>
          <p:cNvPr id="10"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ísica:]]></a:t>
            </a:r>
            <a:r>
              <a:rPr lang="en-US" strike="noStrike" sz="2100" spc="0" u="none" cap="none">
                <a:solidFill>
                  <a:srgbClr val="1B2438">
                    <a:alpha val="100000"/>
                  </a:srgbClr>
                </a:solidFill>
                <a:latin typeface="Calibri"/>
              </a:rPr>
              <a:t><![CDATA[ clasificación del edificio (clase A/B/C según ubicación, acabados y amenidades), año de construcción, niveles, elevadores, estacionamientos por niv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técnica: las siete secciones del exped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erficies:]]></a:t>
            </a:r>
            <a:r>
              <a:rPr lang="en-US" strike="noStrike" sz="2100" spc="0" u="none" cap="none">
                <a:solidFill>
                  <a:srgbClr val="1B2438">
                    <a:alpha val="100000"/>
                  </a:srgbClr>
                </a:solidFill>
                <a:latin typeface="Calibri"/>
              </a:rPr>
              <a:t><![CDATA[ tabla piso por piso con bruta, útil y rentable de cada espacio, y su estado (rentado, libre, reservado).]]></a:t>
            </a:r>
          </a:p>
        </p:txBody>
      </p:sp>
      <p:sp>
        <p:nvSpPr>
          <p:cNvPr id="9" name=""/>
          <p:cNvSpPr txBox="1"/>
          <p:nvPr/>
        </p:nvSpPr>
        <p:spPr>
          <a:xfrm>
            <a:off x="514350" y="19431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9431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stalaciones críticas:]]></a:t>
            </a:r>
            <a:r>
              <a:rPr lang="en-US" strike="noStrike" sz="2100" spc="0" u="none" cap="none">
                <a:solidFill>
                  <a:srgbClr val="1B2438">
                    <a:alpha val="100000"/>
                  </a:srgbClr>
                </a:solidFill>
                <a:latin typeface="Calibri"/>
              </a:rPr>
              <a:t><![CDATA[ climatización (tipo, capacidad, años, último servicio), eléctrica (suministro en kW, respaldo), hidráulica (tinacos, cisterna, bombas), contra incendios (alarmas, extintores, rociadores), elevadores, telecomunicaci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técnica: las siete secciones del exped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ratos vigentes:]]></a:t>
            </a:r>
            <a:r>
              <a:rPr lang="en-US" strike="noStrike" sz="2100" spc="0" u="none" cap="none">
                <a:solidFill>
                  <a:srgbClr val="1B2438">
                    <a:alpha val="100000"/>
                  </a:srgbClr>
                </a:solidFill>
                <a:latin typeface="Calibri"/>
              </a:rPr>
              <a:t><![CDATA[ arrendamientos con fecha, renta y vencimiento; pólizas de seguro; contratos de mantenimiento de ascensores, calderas, cisternas, software de control de acces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rvicios y proveedores:]]></a:t>
            </a:r>
            <a:r>
              <a:rPr lang="en-US" strike="noStrike" sz="2100" spc="0" u="none" cap="none">
                <a:solidFill>
                  <a:srgbClr val="1B2438">
                    <a:alpha val="100000"/>
                  </a:srgbClr>
                </a:solidFill>
                <a:latin typeface="Calibri"/>
              </a:rPr>
              <a:t><![CDATA[ contacto de cada proveedor con tarifario, días de respuesta y a quién le ha salido bien o mal.]]></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istorial de incidentes:]]></a:t>
            </a:r>
            <a:r>
              <a:rPr lang="en-US" strike="noStrike" sz="2100" spc="0" u="none" cap="none">
                <a:solidFill>
                  <a:srgbClr val="1B2438">
                    <a:alpha val="100000"/>
                  </a:srgbClr>
                </a:solidFill>
                <a:latin typeface="Calibri"/>
              </a:rPr>
              <a:t><![CDATA[ filtraciones, cortes de energía, reclamaciones fuertes. La bitácora es el corazón del expediente: un edificio sin bitácora es un edificio que no recuer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orrido de levantamiento: cómo se construye en un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diente no se arma en un escritorio. Se arma caminando el edificio con una libreta y un celular con cámara, piso por piso, cuarto de máquinas por cuarto de máquinas. Este es el método en cinco etap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corrido de levantamiento: cómo se construye en una sema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etapas del levantamiento de expediente de una propiedad que acabas de hereda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rrido físico completo: cada piso, cada baño, cada instalación, con foto y medida donde falte plan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olcar superficies y capacidades en la tabla piso por piso, marcando vacíos de inform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dentificar placa/etiqueta en cada equipo (marca, modelo, año, serie) y localizar a su proveedor de serv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huecos por prioridad: lo que afecta seguridad y renta primero; lo estético, despué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unir lo que exista: planos, escrituras, pólizas, contratos de mantenimiento y facturas de ob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alaciones críticas: la tarjeta de cada equi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quipo que sostiene vivo al edificio merece una "tarjeta de identidad" en el expediente. El formato mínimo que funciona en cualquier torre mexic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alaciones críticas: la tarjeta de cada equi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añana se descompone el chiller con 40 inquilinos sufriendo calor, esta tarjeta decide la diferencia entre una contingencia y una cris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y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iller tornillo 150 TR — casa de máquinas nivel subterráneo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 modelo /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rier / 30XA / 20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o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zo 2026 — refacción de compresor, factura #A-223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óximos mantenimientos program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 mayor anual + 2 servicios trimest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rigeración Bajío S.A. — técnico Ruiz, 30 días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a útil restante esti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a 15 años con bue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B si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ta de equipo temporal; protocolo de contingencia veran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Instalaciones críticas: la tarjeta de cada equip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la sección del expediente donde debe vivi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cción legal]]></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cción superfici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cción instalaciones]]></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cción historial]]></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édula de uso de suelo del municip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tros útiles del piso 7]]></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óximo servicio de elevador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ltración de hace dos años en el piso 9]]></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óliza de seguro de daños vigen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pacidad de la cisterna en litro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clamación formal del inquilino del 4 por ruid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alaciones críticas: la tarjeta de cada equi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8]]></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lo que duel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edificio no tiene expediente, no intentes armarlo perfecto. Semana uno: tabla de superficies y contratos de arrendamiento vigentes (lo que produce dinero). Semana dos: instalaciones críticas y proveedores (lo que evita desastres). Semana tres: historial y pendientes. Un expediente al 70 % es infinitamente mejor que uno perfecto que nunca se empiez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Instalaciones críticas: la tarjeta de cada equip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todo lo que sabes de tu propiedad (o de una que conozcas bien), ¿qué porcentaje está escrito en algún lado? Nombra la instalación crítica que, si fallara hoy, nadie en la organización sabría a quién llamar.]]></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mayoría de los edificios tiene su sistema contra incendios sin servicio anual y nadie puede decir cuándo fue la última revisión.]]></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alaciones críticas: la tarjeta de cada equi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bruta, útil y rentable: la renta se cobra sobre una base pactada, no sobre la que conveng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diente tiene siete secciones; la legal ya la tienes del objeto anteri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miento en cinco etapas: papeles, recorrido, tabla, tarjetas de equipo, cierre de huec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instalación crítica con tarjeta propia: equipo, modelo, servicios, proveedor, vida útil y plan 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metros cobro: brutos, útiles o rentables, y quién lo decide?]]></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las siete secciones del expediente técnic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qué orden se hace un levantamiento en cinco etapas?]]></a:t>
            </a:r>
          </a:p>
        </p:txBody>
      </p:sp>
      <p:sp>
        <p:nvSpPr>
          <p:cNvPr id="13" name=""/>
          <p:cNvSpPr txBox="1"/>
          <p:nvPr/>
        </p:nvSpPr>
        <p:spPr>
          <a:xfrm>
            <a:off x="514350" y="2409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leva una tarjeta de instalación crítica y para qué sirve el plan 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4"/>
              </a:rPr>
              <a:t><![CDATA[Conoce tu propiedad: expediente técnico e inventa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 el expediente técnico de un piso completo en cinco etap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r en tarjetas las instalaciones críticas con proveedor, vida útil y plan B.]]></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r en una ficha de renta los metros con base pactada y verificable.]]></a:t>
            </a:r>
          </a:p>
        </p:txBody>
      </p:sp>
      <p:sp>
        <p:nvSpPr>
          <p:cNvPr id="13" name=""/>
          <p:cNvSpPr txBox="1"/>
          <p:nvPr/>
        </p:nvSpPr>
        <p:spPr>
          <a:xfrm>
            <a:off x="514350" y="3390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 rutina de la administradora]]></a:t>
            </a:r>
            <a:r>
              <a:rPr lang="en-US" strike="noStrike" sz="2100" spc="0" u="none" cap="none">
                <a:solidFill>
                  <a:srgbClr val="1B2438">
                    <a:alpha val="100000"/>
                  </a:srgbClr>
                </a:solidFill>
                <a:latin typeface="Calibri"/>
              </a:rPr>
              <a:t><![CDATA[ — con el expediente armado, toca convertir todo ese conocimiento en un calendario que funcione aunque tú estés de vacacion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2026-10-25T02:16:04Z</dcterms:created>
  <dcterms:modified xsi:type="dcterms:W3CDTF">2026-10-25T02:16:04Z</dcterms:modified>
  <dc:title>Conoce tu propiedad: expediente técnico e inventario</dc:title>
  <dc:description>Presentación editable del OA «Conoce tu propiedad: expediente técnico e inventario». Enlace: https://negocios.lumbre.lat/object/ofr-r01-oa04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