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presProps" Target="presProps.xml"/>
  <Relationship Id="rId73" Type="http://schemas.openxmlformats.org/officeDocument/2006/relationships/viewProps" Target="viewProps.xml"/>
  <Relationship Id="rId74"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Negoci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rep-r01-oa01]]></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rep-r01-oa01]]></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3).]]></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3 de 3).]]></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vas a poder hacer al terminar» (2 de 2).]]></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rep-r01-oa0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negocios.lumbre.lat/object/neg-rep-r01-oa01]]></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Qué es un diagnóstico y qué no es» (2 de 3).]]></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Qué es un diagnóstico y qué no es» (3 de 3).]]></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rep-r01-oa0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negocios.lumbre.lat/object/neg-rep-r01-oa01]]></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rep-r01-oa0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negocios.lumbre.lat/object/neg-rep-r01-oa01]]></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2. Las tres decisiones antes de cotizar» (2 de 5).]]></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2. Las tres decisiones antes de cotizar» (3 de 5).]]></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2. Las tres decisiones antes de cotizar» (4 de 5).]]></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2. Las tres decisiones antes de cotizar» (5 de 5).]]></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la visita de diagnóstico de la lavadora que golpe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4: Paso 1. La llam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n el caso ficticio del ejercicio, una clienta llama el martes por la mañana porque su lavadora centrifuga pero golpea al final del ciclo. Marisol anota tres cosas: qué hace, desde cuándo y el modelo. El modelo importa, porque la refacción se pide por modelo y por año, y sin el modelo la revisión empieza con una adivinanz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rep-r01-oa01]]></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la visita de diagnóstico de la lavadora que golpe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4: Paso 2. La visi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Marisol llega, revisa sin desarmar y anota. Los antecedentes: golpea desde hace dos semanas, cuando antes no golpeaba. La revisión visual: no hay marcas de quemado, el tubo de entrada está flojo y el tambor tiene un tornillo suelto. La prueba: la lavadora centrifuga y el golpe viene en los últimos minutos. Cuarenta y cinco minutos de revisión y treinta de traslado, con el traslado medido en la calle y no en el reloj de pare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rep-r01-oa01]]></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la visita de diagnóstico de la lavadora que golpe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4: Paso 3. La falla proba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scribe la falla probable en una frase: el conjunto de amortiguadores y los soportes del tambor están desgastados y el golpe viene de ahí. El rango de monto del ejercicio es de novecientos a mil cuatrocientos pesos, porque hay dos piezas y todavía no se sabe cuál falla. Lo que no se puede saber también se escribe: si el golpe viene del eje y no del tambor, hace falta abrir para confirmar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rep-r01-oa01]]></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la visita de diagnóstico de la lavadora que golpe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4: Paso 4. Lo que se cobra y lo que se escrib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 monto de la visita en el caso ficticio del ejercicio es de doscientos cincuenta pesos, y Marisol lo dice por teléfono antes de salir: cuarenta y cinco minutos de revisión, treinta de traslado y un escrito con la falla probable, el rango de monto y las exclusiones. Si la clienta contrata la reparación, esos doscientos cincuenta se descuentan del total. El diagnóstico queda en la orden de trabajo del taller, que es la herramienta T10, Orden de trabajo, junto con la hora de la visita y el traslado. Y el escrito cierra con lo que no incluye: ni desarme, ni refacciones, ni instalación, ni garantía de que el equipo vuelva a funcion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rep-r01-oa01]]></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3).]]></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3 de 3).]]></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el diagnóstico que salió grati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4: Paso 1. La llam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n el caso ficticio del ejercicio, un cliente llama y pide una revisada gratis por teléfono, porque le dijeron que un vecino lo arregló por muy poco. No hay monto, no hay escrito y no hay hora apartada. Marisol anota la petición y, antes de dar la dirección, dice que la visita de diagnóstico tiene un monto fijo y que se descuenta si contrata la reparación. El cliente acepta el monto y la cita queda para el juev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rep-r01-oa01]]></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el diagnóstico que salió grati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4: Paso 2. Lo que pas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 falla suena simple: una freidora que no calienta. La revisión se alarga. Hay que desmontar la base para llegar al fusible, el fusible está bien, y la falla probable termina siendo el termostato. Entre la revisión, el traslado y una vuelta a la refaccionaria a preguntar el monto del termostato se van tres horas de la mañana del jueves. El cliente no contrata: se lleva el dato, agradece y se v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rep-r01-oa01]]></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el diagnóstico que salió grati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4: Paso 3. La cuenta de la maña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n el caso ficticio del ejercicio, tres horas a ciento ochenta pesos la hora son quinientos cuarenta pesos de trabajo, más el traslado de la calle. Todo eso queda en el aire. El día ya no lo cubre ningún otro trabajo y el taller echó de menos una mañana entera por una visita de cortes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rep-r01-oa01]]></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el diagnóstico que salió grati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4: Paso 4. Lo que cambió en el nego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Marisol puso un monto fijo para las visitas de diagnóstico y lo dice en la primera llamada, antes de dar la dirección y antes de que el cliente se acostumbre a esperar. No es un castigo ni un cambio de carácter: es el monto de una hora y cuarto de su trabajo más el traslado, y ya está en la hoja T04, Hoja de costos. Lo que se cobra queda escrito y lo que no se cobra también: si el cliente no contrata, el diagnóstico se paga igual. El dato que el cliente se llevó fue bueno. La mañana que el taller perdió, tambié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rep-r01-oa01]]></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Anunciar por teléfono el monto de la visita, revisar y entregar un escrito con la falla probable, el rango y lo que no incluy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monto se anuncia antes porque el cliente tiene que poder decir que sí o que no con la información completa. El escrito con lo que no incluye es lo que hace que el rango se pueda comparar con el de otro taller: un rango sin exclusiones no se compara con nada. Cobrar la visita completa sin descontarla se siente como cobrar dos veces, y regalar la visita deja la mañana sin cubrir. Caso ficticio del ejerc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figura de cuándo se cobra el diagnóstico y el paso 4 del ejemplo resuelto 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rep-r01-oa01]]></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 · Opción múltiple» (2 de 2).]]></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225 $ (tolerancia ±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visita dura una hora y cuarto. Una hora y cuarto a ciento ochenta pesos son doscientos veinticinco. Si te da ciento ochenta, sólo contaste los cuarenta y cinco minutos de revisión. Cifras del caso ficticio del ejerc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paso 2 y el paso 4 del ejemplo resuelto 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rep-r01-oa01]]></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540 $ (tolerancia ±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Tres horas por ciento ochenta son quinientos cuarenta. Si te da ciento ochenta, sólo contaste una hora; si te da setecientos veinte, estás contando cuatro horas en vez de tres. Cifras del caso ficticio del ejerc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paso 3 del ejemplo resuelto 2.]]></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rep-r01-oa01]]></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Si el monto se decide al final, el cliente no pudo comparar ni aceptar antes de que gastes la hora y el traslado. Y si el monto depende de lo que se encuentre, cada visita cuesta distinto y eso no se compara con nada. El monto se anuncia antes de salir y lo que no se sabe se dice por escrito. Caso ficticio del ejerc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2 y la figura de cuándo se cobra el diagnósti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rep-r01-oa01]]></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Los antecedentes → Anotas lo que cuenta el cliente y desde cuándo pa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La revisión visual → Ves cables, filtros y marcas de quemado sin desarm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La prueba → Prendes el equipo y observas qué hace y qué no hac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La falla probable → Escribes la pieza más posible y su rango de mo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figura de las cuatro partes del diagnóstico: los antecedentes se anotan con sus palabras, la revisión visual mira lo que no hay que desarmar, la prueba enciende el equipo y la falla probable se escribe como una frase con su rango de mo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rep-r01-oa01]]></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Relacionar» (2 de 2).]]></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Anotar el síntoma, la fecha y el modelo → En la llam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Anunciar el monto de la visita → En la llam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Revisar sin desarmar y hacer la prueba → En la visi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Anotar la falla probable y el rango → En la visi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Pasar la lista a limpio y escribir las exclusiones → Al volver al tall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Decidir si se cobra y dejar todo en la orden de trabajo → Al volver al tall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orden evita los números inventados. En la llamada se anota el síntoma y se anuncia el monto, porque el cliente decide con esa información. En la visita se revisa y se anota la falla. Al volver al taller se limpia la lista, se escriben las exclusiones y se deja todo en la orden de trabajo. Ver la figura de la llamada al escri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rep-r01-oa01]]></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6 · Clasificar» (2 de 2).]]></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Anotar el síntoma, la fecha y el modelo en la llamada → Anunciar el monto de la visita y apartar la hora → Revisar en el sitio las cuatro partes y anotarlas → Escribir la falla probable, el rango y lo que no incluye → Entregar el escrito y dejarlo en la orden de trabaj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Primero se anota el síntoma, porque sin el modelo y la fecha la revisión empieza a ciegas. Luego se anuncia el monto, que es la decisión que protege la mañana. Después se revisa y se anota. Al final se escribe y se entrega, y el papel queda en la orden de trabajo, que es lo que permite revisar la visita despué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flujo de la llamada al diagnóstico escrito y el ejemplo resuelto 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rep-r01-oa01]]></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Cuando el cliente contrata la reparación, el monto de la visita se descuenta del tot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tercera nota convierte el diagnóstico en trabajo gratis: la hora y el traslado se gastan igual y el cliente aprende que puede pedir la revisada sin costo. La cuarta nota confunde la revisión con el desarme: abrir el equipo por completo es un trabajo de taller, con su tiempo y su riesgo, y puede ser justo lo que va a cotizar después. Las notas primera, segunda y quinta sí se sostien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figura de las cuatro partes del diagnóstico y la figura de cuándo se cobra el diagnósti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rep-r01-oa01]]></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8 · Detective de errores» (2 de 2).]]></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la · descuen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cuarta parte es la falla probable: la pieza que más probablemente explica el síntoma, escrita con su rango de monto. Y el monto de la visita se descuenta del total, pero sólo si eso está escrito: sin la línea del descuento, el cliente siente que pagó dos veces por lo mism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figura de las cuatro partes del diagnóstico y el paso 4 del ejemplo resuelto 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rep-r01-oa01]]></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Producto de la lección. Toma tu última visita de diagnóstico, o la próxima que te pidan, y escribe una hoja con dos columnas: lo que revisé y lo que anoté. Debajo, tres renglones: si se cobra, cuánto y qué no incluye. Después responde en una línea: ¿cuántas de tus últimas visitas no se cobraron? Con ese número decides si tu monto fijo está bien puesto o si lo que te falta es una frase para anunciar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rep-r01-oa01]]></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0 · Reflexión» (2 de 2).]]></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4. Lo que te llevas · Memoria: las piezas de un diagnósti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rep-r01-oa01]]></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4. Lo que te llevas · Memoria: las piezas de un diagnósti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rep-r01-oa01]]></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incluye un diagnósti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Los antecedentes, la revisión visual, la prueba de funcionamiento y la falla probable, anotad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rep-r01-oa01]]></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Por qué el monto se anuncia antes de sal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orque el cliente tiene que poder aceptar o rechazar con la información comple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rep-r01-oa01]]></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pasa si el cliente contrata la repar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El monto de la visita se descuenta del total, y eso queda escrito en el presupues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rep-r01-oa01]]></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va siempre en el escri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La falla probable, el rango de monto y la lista de lo que la revisión no incluy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rep-r01-oa01]]></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trabajo no hace el tall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El de gas y el de partes eléctricas energizadas: ese lo hace personal capacit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rep-r01-oa01]]></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Segunda pregunta del producto: escribe tu monto fijo de visita de diagnóstico en una línea y, abajo, las cuatro exclusiones que nunca incluye. Después ensaya el párrafo que vas a decir por teléfono para anunciarlo. Si no puedes decirlo en dos frases, todavía no lo has decidi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rep-r01-oa01]]></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1 · Reflexión» (2 de 2).]]></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para saber más» (2 de 2).]]></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queo de la l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rep-r01-oa01]]></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de la lección» (2 de 3).]]></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de la lección» (3 de 3).]]></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910737" r:id="rId1"/>
    <p:sldLayoutId id="2481910738" r:id="rId2"/>
    <p:sldLayoutId id="2481910739" r:id="rId3"/>
    <p:sldLayoutId id="2481910740"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569c5c70e80247e7eae0dfdff304f6549db1b1025fe850951.jpg"/>
  <Relationship Id="rId3" Type="http://schemas.openxmlformats.org/officeDocument/2006/relationships/hyperlink" Target="https://negocios.lumbre.lat/object/neg-rep-r01-oa01"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rep-r01-oa01"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rep-r01-oa01"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rep-r01-oa01" TargetMode="External"/>
  <Relationship Id="rId3"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rep-r01-oa01" TargetMode="Externa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rep-r01-oa01"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rep-r01-oa01" TargetMode="Externa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rep-r01-oa01" TargetMode="External"/>
  <Relationship Id="rId3" Type="http://schemas.openxmlformats.org/officeDocument/2006/relationships/hyperlink" Target="https://negocios.lumbre.lat/object/neg-rep-r01-oa01" TargetMode="External"/>
  <Relationship Id="rId4" Type="http://schemas.openxmlformats.org/officeDocument/2006/relationships/hyperlink" Target="https://negocios.lumbre.lat/object/neg-rep-r01-oa01" TargetMode="External"/>
  <Relationship Id="rId5"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rep-r01-oa01" TargetMode="Externa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rep-r01-oa01"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rep-r01-oa01"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rep-r01-oa01" TargetMode="Externa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rep-r01-oa01" TargetMode="External"/>
  <Relationship Id="rId3" Type="http://schemas.openxmlformats.org/officeDocument/2006/relationships/hyperlink" Target="https://negocios.lumbre.lat/object/neg-rep-r01-oa01" TargetMode="External"/>
  <Relationship Id="rId4" Type="http://schemas.openxmlformats.org/officeDocument/2006/relationships/hyperlink" Target="https://negocios.lumbre.lat/object/neg-rep-r01-oa01" TargetMode="External"/>
  <Relationship Id="rId5"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rep-r01-oa01" TargetMode="External"/>
  <Relationship Id="rId3" Type="http://schemas.openxmlformats.org/officeDocument/2006/relationships/hyperlink" Target="https://negocios.lumbre.lat/object/neg-rep-r01-oa01" TargetMode="External"/>
  <Relationship Id="rId4" Type="http://schemas.openxmlformats.org/officeDocument/2006/relationships/hyperlink" Target="https://negocios.lumbre.lat/object/neg-rep-r01-oa01" TargetMode="External"/>
  <Relationship Id="rId5"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rep-r01-oa01" TargetMode="Externa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rep-r01-oa01"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rep-r01-oa01"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rep-r01-oa01"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rep-r01-oa01"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rep-r01-oa01"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rep-r01-oa01"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rep-r01-oa01"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rep-r01-oa01"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rep-r01-oa01"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rep-r01-oa01"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rep-r01-oa01"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rep-r01-oa01"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rep-r01-oa01"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rep-r01-oa01"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rep-r01-oa01"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rep-r01-oa01"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rep-r01-oa01"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rep-r01-oa01"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rep-r01-oa01" TargetMode="Externa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rep-r01-oa01"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rep-r01-oa01"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rep-r01-oa01"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rep-r01-oa01"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rep-r01-oa01"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rep-r01-oa01"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rep-r01-oa01"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rep-r01-oa01"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rep-r01-oa01"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rep-r01-oa01"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rep-r01-oa01"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rep-r01-oa01"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rep-r01-oa01"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rep-r01-oa01"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rep-r01-oa01"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rep-r01-oa01"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rep-r01-oa01" TargetMode="External"/>
  <Relationship Id="rId3" Type="http://schemas.openxmlformats.org/officeDocument/2006/relationships/hyperlink" Target="https://negocios.lumbre.lat/object/neg-rep-r01-oa01" TargetMode="External"/>
  <Relationship Id="rId4"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rep-r01-oa01"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rep-r01-oa01"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rep-r01-oa01"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rep-r01-oa01"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rep-r01-oa01"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rep-r01-oa01"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rep-r01-oa01"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rep-r01-oa01"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rep-r01-oa01" TargetMode="External"/>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rep-r01-oa01" TargetMode="External"/>
  <Relationship Id="rId3"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rep-r01-oa01" TargetMode="External"/>
  <Relationship Id="rId3"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rep-r01-oa01" TargetMode="External"/>
  <Relationship Id="rId3"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rep-r01-oa01" TargetMode="External"/>
  <Relationship Id="rId3" Type="http://schemas.openxmlformats.org/officeDocument/2006/relationships/hyperlink" Target="https://www.gob.mx/profeco" TargetMode="Externa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rep-r01-oa01" TargetMode="External"/>
  <Relationship Id="rId3" Type="http://schemas.openxmlformats.org/officeDocument/2006/relationships/hyperlink" Target="https://www.gob.mx/sat" TargetMode="External"/>
  <Relationship Id="rId4"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rep-r01-oa01" TargetMode="Externa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rep-r01-oa01" TargetMode="External"/>
  <Relationship Id="rId3"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rep-r01-oa01" TargetMode="External"/>
  <Relationship Id="rId3"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rep-r01-oa01" TargetMode="External"/>
  <Relationship Id="rId3" Type="http://schemas.openxmlformats.org/officeDocument/2006/relationships/notesSlide" Target="../notesSlides/notesSlide69.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El]]></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iagnóstic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con]]></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su]]></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preci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l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visit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qu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se]]></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cotiza]]></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Negocios]]></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negocios.lumbre.lat/object/neg-rep-r01-oa01"/>
              </a:rPr>
              <a:t><![CDATA[Ver el OA en negocios.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rep-r01-oa01"/>
              </a:rPr>
              <a:t><![CDATA[El diagnóstico con su precio: la visita que se cotiz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evantar un diagnóstico de visita, decidir si se cobra y cuánto, y explicar al cliente qué incluye esa revisión y qué no incluy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rep-r01-oa01"/>
              </a:rPr>
              <a:t><![CDATA[El diagnóstico con su precio: la visita que se cotiz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imera lección de la especialización «Reparación y servicios técnicos como negocio». Con el caso ficticio de Marisol y su «Taller Marisol», construye las cuatro partes de una revisión de diagnóstico, las tres decisiones que se toman antes de cotizar y el escrito que recibe el cliente. Cierra con nueve actividades evaluadas, dos juegos de repaso y una hoja de diagnóstico que te quedas.]]></a:t>
            </a:r>
          </a:p>
        </p:txBody>
      </p:sp>
      <p:sp>
        <p:nvSpPr>
          <p:cNvPr id="9" name=""/>
          <p:cNvSpPr txBox="1"/>
          <p:nvPr/>
        </p:nvSpPr>
        <p:spPr>
          <a:xfrm>
            <a:off x="514350" y="39433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Negocio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rep-r01-oa01"/>
              </a:rPr>
              <a:t><![CDATA[El diagnóstico con su precio: la visita que se cotiz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69]]></a:t>
            </a:r>
          </a:p>
        </p:txBody>
      </p:sp>
      <p:sp>
        <p:nvSpPr>
          <p:cNvPr id="7" name=""/>
          <p:cNvSpPr txBox="1"/>
          <p:nvPr/>
        </p:nvSpPr>
        <p:spPr>
          <a:xfrm>
            <a:off x="514350" y="12192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diagnóstico de visita · costo de la visita · monto fijo · alcance de la revisión · falla probabl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vas a poder hacer al termi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rep-r01-oa01"/>
              </a:rPr>
              <a:t><![CDATA[El diagnóstico con su precio: la visita que se cotiz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69]]></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arisol trabaja sola en un local rentado y atiende cuarenta servicios al mes. La mitad de sus presupuestos que salen mal no se equivocan en la cuenta: se equivocan en la visita. Llega, abre la lavadora por un lado, mira cinco minutos y se va con una impresión. Vuelve al taller, la impresión se convierte en un monto y el monto llega al cliente sin decir qué se revisó ni qué quedó fuera. Esta lección te da tres decisiones concretas: qué partes tiene una revisión de diagnóstico, si esa visita se cobra y cuánto, y qué se escribe para que el cliente sepa qué está comprando.]]></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vas a poder hacer al termi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rep-r01-oa01"/>
              </a:rPr>
              <a:t><![CDATA[El diagnóstico con su precio: la visita que se cotiz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69]]></a:t>
            </a:r>
          </a:p>
        </p:txBody>
      </p:sp>
      <p:sp>
        <p:nvSpPr>
          <p:cNvPr id="7" name="" descr=""/>
          <p:cNvSpPr/>
          <p:nvPr/>
        </p:nvSpPr>
        <p:spPr>
          <a:xfrm>
            <a:off x="514350" y="1219200"/>
            <a:ext cx="8115300" cy="267652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2676525"/>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pregunta que responde esta lección]]></a:t>
            </a:r>
          </a:p>
        </p:txBody>
      </p:sp>
      <p:sp>
        <p:nvSpPr>
          <p:cNvPr id="10" name=""/>
          <p:cNvSpPr txBox="1"/>
          <p:nvPr/>
        </p:nvSpPr>
        <p:spPr>
          <a:xfrm>
            <a:off x="685800" y="1619250"/>
            <a:ext cx="7772400" cy="22383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mañana te llaman por una lavadora que no centrifuga, ¿puedes decir en un minuto qué vas a revisar, cuánto vas a cobrar por ir a revisarla y qué le vas a escribir al cliente? Las tres respuestas salen de lo que vas a ver aquí. El caso de Marisol y de su «Taller Marisol» es ficticio: los montos, los tiempos y los equipos son de práctica, no son precios de mercado ni estadísticas de ningún sector.]]></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Qué es un diagnóstico y qué no 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rep-r01-oa01"/>
              </a:rPr>
              <a:t><![CDATA[El diagnóstico con su precio: la visita que se cotiz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69]]></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diagnóstico no es una reparación pequeña ni una visita de cortesía. Es una revisión con un resultado escrito: la falla más probable y un rango de monto. Sirve para que el cliente decida con información y para que tú no cotices a ciegas. En un taller donde trabaja una sola persona, el diagnóstico tiene además un costo invisible: la hora que se te va, el viaje y la oportunidad de atender otro trabajo. Por eso decidir si esa visita se cobra no es un detalle de cortesía: es una decisión de negocio y se toma antes de sali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Qué es un diagnóstico y qué no 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rep-r01-oa01"/>
              </a:rPr>
              <a:t><![CDATA[El diagnóstico con su precio: la visita que se cotiz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69]]></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685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una de las cuatro partes no queda anotada, el diagnóstico sale a medias y el monto se arma de memoria.]]></a:t>
            </a:r>
          </a:p>
        </p:txBody>
      </p:sp>
      <p:sp>
        <p:nvSpPr>
          <p:cNvPr id="9" name=""/>
          <p:cNvSpPr txBox="1"/>
          <p:nvPr/>
        </p:nvSpPr>
        <p:spPr>
          <a:xfrm>
            <a:off x="514350" y="2752725"/>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partes-del-diagnostico.svg no se pudo convertir a un formato editable compatible.]]></a:t>
            </a:r>
          </a:p>
        </p:txBody>
      </p:sp>
      <p:sp>
        <p:nvSpPr>
          <p:cNvPr id="10" name="" descr=""/>
          <p:cNvSpPr/>
          <p:nvPr/>
        </p:nvSpPr>
        <p:spPr>
          <a:xfrm>
            <a:off x="514350" y="377190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89572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Qué es un diagnóstico y qué no es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rep-r01-oa01"/>
              </a:rPr>
              <a:t><![CDATA[El diagnóstico con su precio: la visita que se cotiz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69]]></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antecedentes: lo que cuenta el cliente, con sus palabras. Qué hace, desde cuándo y qué cambió. La fecha importa: una falla de hace tres meses y una de la semana pasada no se diagnostican igual.]]></a:t>
            </a:r>
          </a:p>
        </p:txBody>
      </p:sp>
      <p:sp>
        <p:nvSpPr>
          <p:cNvPr id="9" name=""/>
          <p:cNvSpPr txBox="1"/>
          <p:nvPr/>
        </p:nvSpPr>
        <p:spPr>
          <a:xfrm>
            <a:off x="514350" y="260032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60032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revisión visual: cables, conectores, filtros, golpes, marcas de quemado y señales de humedad. Todo lo que se ve sin desarmar y sin energizar el equipo.]]></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Qué es un diagnóstico y qué no es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rep-r01-oa01"/>
              </a:rPr>
              <a:t><![CDATA[El diagnóstico con su precio: la visita que se cotiz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69]]></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prueba de funcionamiento: prender, poner en marcha, observar y escuchar. La revisión que no se documenta se vuelve recuerdo, y el recuerdo se pierde en dos semanas.]]></a:t>
            </a:r>
          </a:p>
        </p:txBody>
      </p:sp>
      <p:sp>
        <p:nvSpPr>
          <p:cNvPr id="9" name=""/>
          <p:cNvSpPr txBox="1"/>
          <p:nvPr/>
        </p:nvSpPr>
        <p:spPr>
          <a:xfrm>
            <a:off x="514350" y="22764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falla probable: la pieza que más probablemente explica el síntoma, con un rango de monto. Si hay dos candidatas, se escriben las dos y se explica por qué una es más probable.]]></a:t>
            </a:r>
          </a:p>
        </p:txBody>
      </p:sp>
      <p:sp>
        <p:nvSpPr>
          <p:cNvPr id="11" name=""/>
          <p:cNvSpPr txBox="1"/>
          <p:nvPr/>
        </p:nvSpPr>
        <p:spPr>
          <a:xfrm>
            <a:off x="514350" y="332422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32422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no se puede saber: lo que sólo aparece desarmando. Eso no se inventa: se dice que hace falta abrir para confirma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Qué es un diagnóstico y qué no es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rep-r01-oa01"/>
              </a:rPr>
              <a:t><![CDATA[El diagnóstico con su precio: la visita que se cotiz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69]]></a:t>
            </a:r>
          </a:p>
        </p:txBody>
      </p:sp>
      <p:sp>
        <p:nvSpPr>
          <p:cNvPr id="7" name="" descr=""/>
          <p:cNvSpPr/>
          <p:nvPr/>
        </p:nvSpPr>
        <p:spPr>
          <a:xfrm>
            <a:off x="514350" y="1219200"/>
            <a:ext cx="8115300" cy="1733550"/>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prueba de una frase]]></a:t>
            </a:r>
          </a:p>
        </p:txBody>
      </p:sp>
      <p:sp>
        <p:nvSpPr>
          <p:cNvPr id="10"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l volver al taller no puedes escribir la falla probable en una frase, no hiciste un diagnóstico: hiciste una visita. La prueba es esa: una frase con la pieza, otra con el rango de monto y una tercera con lo que falta sabe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Las tres decisiones antes de cotiz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rep-r01-oa01"/>
              </a:rPr>
              <a:t><![CDATA[El diagnóstico con su precio: la visita que se cotiz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69]]></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diagnóstico se arma con tres decisiones que se toman en este orden. Primero, dónde se hace la revisión. Segundo, si la visita se cobra y de cuánto. Tercero, qué se escribe. El orden importa porque la tercera decide cómo se lee la segunda: si el cliente no sabe qué incluye la revisión, cualquier monto parece inventado.]]></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Las tres decisiones antes de cotiz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rep-r01-oa01"/>
              </a:rPr>
              <a:t><![CDATA[El diagnóstico con su precio: la visita que se cotiz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69]]></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685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 paso que casi siempre se salta es el cuarto: decidir el monto después de gastar la hora y el traslado.]]></a:t>
            </a:r>
          </a:p>
        </p:txBody>
      </p:sp>
      <p:sp>
        <p:nvSpPr>
          <p:cNvPr id="9" name=""/>
          <p:cNvSpPr txBox="1"/>
          <p:nvPr/>
        </p:nvSpPr>
        <p:spPr>
          <a:xfrm>
            <a:off x="514350" y="2752725"/>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de-la-llamada-al-escrito.svg no se pudo convertir a un formato editable compatible.]]></a:t>
            </a:r>
          </a:p>
        </p:txBody>
      </p:sp>
      <p:sp>
        <p:nvSpPr>
          <p:cNvPr id="10" name="" descr=""/>
          <p:cNvSpPr/>
          <p:nvPr/>
        </p:nvSpPr>
        <p:spPr>
          <a:xfrm>
            <a:off x="514350" y="377190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89572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Las tres decisiones antes de cotiz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rep-r01-oa01"/>
              </a:rPr>
              <a:t><![CDATA[El diagnóstico con su precio: la visita que se cotiz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69]]></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685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tercera fila es la que más se salta: una visita de cinco minutos sigue siendo una visita.]]></a:t>
            </a:r>
          </a:p>
        </p:txBody>
      </p:sp>
      <p:sp>
        <p:nvSpPr>
          <p:cNvPr id="9" name=""/>
          <p:cNvSpPr txBox="1"/>
          <p:nvPr/>
        </p:nvSpPr>
        <p:spPr>
          <a:xfrm>
            <a:off x="514350" y="2752725"/>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cuando-se-cobra.svg no se pudo convertir a un formato editable compatible.]]></a:t>
            </a:r>
          </a:p>
        </p:txBody>
      </p:sp>
      <p:sp>
        <p:nvSpPr>
          <p:cNvPr id="10" name="" descr=""/>
          <p:cNvSpPr/>
          <p:nvPr/>
        </p:nvSpPr>
        <p:spPr>
          <a:xfrm>
            <a:off x="514350" y="377190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89572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Las tres decisiones antes de cotizar ·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rep-r01-oa01"/>
              </a:rPr>
              <a:t><![CDATA[El diagnóstico con su precio: la visita que se cotiz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69]]></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primera decisión es dónde se revisa. En el caso ficticio del ejercicio, Marisol revisa en el domicilio cuando el equipo se puede ver funcionando sin complicarse: una lavadora que golpea al centrifugar se ve en casa, sin desarmar. En el taller se revisa lo que se lleva, como una freidora o una campana extractora. Cuando el equipo va al taller, el traslado se cotiza aparte y queda escrito que el traslado lo hace ella, con el riesgo que eso significa para el aparato.]]></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Las tres decisiones antes de cotizar ·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rep-r01-oa01"/>
              </a:rPr>
              <a:t><![CDATA[El diagnóstico con su precio: la visita que se cotiz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69]]></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segunda decisión es si la visita se cobra. En el caso ficticio del ejercicio, el monto es de doscientos cincuenta pesos y se anuncia antes de salir: cuarenta y cinco minutos de revisión y treinta de traslado. Cuando el cliente contrata la reparación, ese monto se descuenta del total y se escribe en el presupuesto. Cuando el cliente sólo pidió un diagnóstico, se cobra completo. Y hay una cuarta salida, que es la que más se olvida: si la falla es de gas o de instalación eléctrica, el taller no hace ese trabajo y la visita se canaliza a personal capacitado, sin cobrar nad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Las tres decisiones antes de cotizar ·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rep-r01-oa01"/>
              </a:rPr>
              <a:t><![CDATA[El diagnóstico con su precio: la visita que se cotiz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69]]></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tercera decisión es qué se escribe. Por escrito, el diagnóstico lleva la falla probable, el rango de monto, lo que incluye la revisión y lo que no incluye. En el caso ficticio del ejercicio, lo que no incluye queda claro: desarme completo, refacciones, instalación en el domicilio del cliente y garantía de que el equipo va a funcionar. Una revisión no garantiza un resultado: informa. Esa diferencia es la que separa una revisión honesta de una promes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Las tres decisiones antes de cotizar ·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rep-r01-oa01"/>
              </a:rPr>
              <a:t><![CDATA[El diagnóstico con su precio: la visita que se cotiz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69]]></a:t>
            </a:r>
          </a:p>
        </p:txBody>
      </p:sp>
      <p:sp>
        <p:nvSpPr>
          <p:cNvPr id="7" name="" descr=""/>
          <p:cNvSpPr/>
          <p:nvPr/>
        </p:nvSpPr>
        <p:spPr>
          <a:xfrm>
            <a:off x="514350" y="1219200"/>
            <a:ext cx="8115300" cy="299085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990850"/>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Gas y electricidad: ese trabajo no es tuyo]]></a:t>
            </a:r>
          </a:p>
        </p:txBody>
      </p:sp>
      <p:sp>
        <p:nvSpPr>
          <p:cNvPr id="10" name=""/>
          <p:cNvSpPr txBox="1"/>
          <p:nvPr/>
        </p:nvSpPr>
        <p:spPr>
          <a:xfrm>
            <a:off x="685800" y="1619250"/>
            <a:ext cx="7772400" cy="2552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 trabajo con gas y con partes eléctricas energizadas exige personal capacitado, equipo adecuado y el permiso que corresponda. El taller de Marisol no lo hace y esta lección no habilita para hacerlo: leerla no te da la formación que ese trabajo pide. Cuando la falla es de esa familia, el diagnóstico termina en una llamada a quien sí puede hacerla. En el caso ficticio del ejercicio, ese camino no se cobra y no se descuenta de nada: no hubo revisió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Las tres decisiones antes de cotizar ·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rep-r01-oa01"/>
              </a:rPr>
              <a:t><![CDATA[El diagnóstico con su precio: la visita que se cotiz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69]]></a:t>
            </a:r>
          </a:p>
        </p:txBody>
      </p:sp>
      <p:sp>
        <p:nvSpPr>
          <p:cNvPr id="7" name="" descr=""/>
          <p:cNvSpPr/>
          <p:nvPr/>
        </p:nvSpPr>
        <p:spPr>
          <a:xfrm>
            <a:off x="514350" y="1219200"/>
            <a:ext cx="8115300" cy="2362200"/>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2362200"/>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ónde vive el número]]></a:t>
            </a:r>
          </a:p>
        </p:txBody>
      </p:sp>
      <p:sp>
        <p:nvSpPr>
          <p:cNvPr id="10" name=""/>
          <p:cNvSpPr txBox="1"/>
          <p:nvPr/>
        </p:nvSpPr>
        <p:spPr>
          <a:xfrm>
            <a:off x="685800" y="1619250"/>
            <a:ext cx="7772400" cy="19240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 monto por hora con el que calculas si la visita sale o no sale está en la herramienta T04, Hoja de costos. Y el papel donde queda escrito lo que revisaste, lo que anotaste y lo que acordaste es la herramienta T10, Orden de trabajo. La hoja de diagnóstico que te vas a quedar es tuya, pero su relleno vive en la orden de trabajo.]]></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rep-r01-oa01"/>
              </a:rPr>
              <a:t><![CDATA[El diagnóstico con su precio: la visita que se cotiz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6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Ejemplos resueltos · Ejemplo resuelto 1: la visita de diagnóstico de la lavadora que golpea · Paso 1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 La llamada]]></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el caso ficticio del ejercicio, una clienta llama el martes por la mañana porque su lavadora centrifuga pero golpea al final del ciclo. Marisol anota tres cosas: qué hace, desde cuándo y el modelo. El modelo importa, porque la refacción se pide por modelo y por año, y sin el modelo la revisión empieza con una adivinanz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rep-r01-oa01"/>
              </a:rPr>
              <a:t><![CDATA[El diagnóstico con su precio: la visita que se cotiz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6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Ejemplos resueltos · Ejemplo resuelto 1: la visita de diagnóstico de la lavadora que golpea · Paso 2 de 4]]></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rep-r01-oa01"/>
              </a:rPr>
              <a:t><![CDATA[El diagnóstico con su precio: la visita que se cotiz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69]]></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 La visita]]></a:t>
            </a:r>
          </a:p>
        </p:txBody>
      </p:sp>
      <p:sp>
        <p:nvSpPr>
          <p:cNvPr id="8" name=""/>
          <p:cNvSpPr txBox="1"/>
          <p:nvPr/>
        </p:nvSpPr>
        <p:spPr>
          <a:xfrm>
            <a:off x="514350" y="16383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arisol llega, revisa sin desarmar y anota. Los antecedentes: golpea desde hace dos semanas, cuando antes no golpeaba. La revisión visual: no hay marcas de quemado, el tubo de entrada está flojo y el tambor tiene un tornillo suelto. La prueba: la lavadora centrifuga y el golpe viene en los últimos minutos. Cuarenta y cinco minutos de revisión y treinta de traslado, con el traslado medido en la calle y no en el reloj de pare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rep-r01-oa01"/>
              </a:rPr>
              <a:t><![CDATA[El diagnóstico con su precio: la visita que se cotiz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6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Ejemplos resueltos · Ejemplo resuelto 1: la visita de diagnóstico de la lavadora que golpea · Paso 3 de 4]]></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rep-r01-oa01"/>
              </a:rPr>
              <a:t><![CDATA[El diagnóstico con su precio: la visita que se cotiz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69]]></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 La falla probable]]></a:t>
            </a:r>
          </a:p>
        </p:txBody>
      </p:sp>
      <p:sp>
        <p:nvSpPr>
          <p:cNvPr id="8" name=""/>
          <p:cNvSpPr txBox="1"/>
          <p:nvPr/>
        </p:nvSpPr>
        <p:spPr>
          <a:xfrm>
            <a:off x="514350" y="16383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cribe la falla probable en una frase: el conjunto de amortiguadores y los soportes del tambor están desgastados y el golpe viene de ahí. El rango de monto del ejercicio es de novecientos a mil cuatrocientos pesos, porque hay dos piezas y todavía no se sabe cuál falla. Lo que no se puede saber también se escribe: si el golpe viene del eje y no del tambor, hace falta abrir para confirmarlo.]]></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rep-r01-oa01"/>
              </a:rPr>
              <a:t><![CDATA[El diagnóstico con su precio: la visita que se cotiz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6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Ejemplos resueltos · Ejemplo resuelto 1: la visita de diagnóstico de la lavadora que golpea · Paso 4 de 4]]></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rep-r01-oa01"/>
              </a:rPr>
              <a:t><![CDATA[El diagnóstico con su precio: la visita que se cotiz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69]]></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 Lo que se cobra y lo que se escribe]]></a:t>
            </a:r>
          </a:p>
        </p:txBody>
      </p:sp>
      <p:sp>
        <p:nvSpPr>
          <p:cNvPr id="8" name=""/>
          <p:cNvSpPr txBox="1"/>
          <p:nvPr/>
        </p:nvSpPr>
        <p:spPr>
          <a:xfrm>
            <a:off x="514350" y="16383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monto de la visita en el caso ficticio del ejercicio es de doscientos cincuenta pesos, y Marisol lo dice por teléfono antes de salir: cuarenta y cinco minutos de revisión, treinta de traslado y un escrito con la falla probable, el rango de monto y las exclusiones.]]></a:t>
            </a:r>
          </a:p>
        </p:txBody>
      </p:sp>
      <p:sp>
        <p:nvSpPr>
          <p:cNvPr id="9" name=""/>
          <p:cNvSpPr txBox="1"/>
          <p:nvPr/>
        </p:nvSpPr>
        <p:spPr>
          <a:xfrm>
            <a:off x="514350" y="32861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la clienta contrata la reparación, esos doscientos cincuenta se descuentan del total. El diagnóstico queda en la orden de trabajo del taller, que es la herramienta T10, Orden de trabajo, junto con la hora de la visita y el traslado.]]></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rep-r01-oa01"/>
              </a:rPr>
              <a:t><![CDATA[El diagnóstico con su precio: la visita que se cotiz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69]]></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 el escrito cierra con lo que no incluye: ni desarme, ni refacciones, ni instalación, ni garantía de que el equipo vuelva a funcionar.]]></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rep-r01-oa01"/>
              </a:rPr>
              <a:t><![CDATA[El diagnóstico con su precio: la visita que se cotiz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6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Ejemplos resueltos · Ejemplo resuelto 2: el diagnóstico que salió gratis · Paso 1 de 4]]></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rep-r01-oa01"/>
              </a:rPr>
              <a:t><![CDATA[El diagnóstico con su precio: la visita que se cotiz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69]]></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 La llamada]]></a:t>
            </a:r>
          </a:p>
        </p:txBody>
      </p:sp>
      <p:sp>
        <p:nvSpPr>
          <p:cNvPr id="8" name=""/>
          <p:cNvSpPr txBox="1"/>
          <p:nvPr/>
        </p:nvSpPr>
        <p:spPr>
          <a:xfrm>
            <a:off x="514350" y="16383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el caso ficticio del ejercicio, un cliente llama y pide una revisada gratis por teléfono, porque le dijeron que un vecino lo arregló por muy poco. No hay monto, no hay escrito y no hay hora apartada. Marisol anota la petición y, antes de dar la dirección, dice que la visita de diagnóstico tiene un monto fijo y que se descuenta si contrata la reparación. El cliente acepta el monto y la cita queda para el jueve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rep-r01-oa01"/>
              </a:rPr>
              <a:t><![CDATA[El diagnóstico con su precio: la visita que se cotiz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6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Ejemplos resueltos · Ejemplo resuelto 2: el diagnóstico que salió gratis · Paso 2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 Lo que pasó]]></a:t>
            </a:r>
          </a:p>
        </p:txBody>
      </p:sp>
      <p:sp>
        <p:nvSpPr>
          <p:cNvPr id="9" name=""/>
          <p:cNvSpPr txBox="1"/>
          <p:nvPr/>
        </p:nvSpPr>
        <p:spPr>
          <a:xfrm>
            <a:off x="514350" y="2447925"/>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falla suena simple: una freidora que no calienta. La revisión se alarga. Hay que desmontar la base para llegar al fusible, el fusible está bien, y la falla probable termina siendo el termostato. Entre la revisión, el traslado y una vuelta a la refaccionaria a preguntar el monto del termostato se van tres horas de la mañana del jueves. El cliente no contrata: se lleva el dato, agradece y se va.]]></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rep-r01-oa01"/>
              </a:rPr>
              <a:t><![CDATA[El diagnóstico con su precio: la visita que se cotiz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6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Ejemplos resueltos · Ejemplo resuelto 2: el diagnóstico que salió gratis · Paso 3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 La cuenta de la mañana]]></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el caso ficticio del ejercicio, tres horas a ciento ochenta pesos la hora son quinientos cuarenta pesos de trabajo, más el traslado de la calle. Todo eso queda en el aire. El día ya no lo cubre ningún otro trabajo y el taller echó de menos una mañana entera por una visita de cortesía.]]></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rep-r01-oa01"/>
              </a:rPr>
              <a:t><![CDATA[El diagnóstico con su precio: la visita que se cotiz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6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Ejemplos resueltos · Ejemplo resuelto 2: el diagnóstico que salió gratis · Paso 4 de 4]]></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rep-r01-oa01"/>
              </a:rPr>
              <a:t><![CDATA[El diagnóstico con su precio: la visita que se cotiz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69]]></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 Lo que cambió en el negocio]]></a:t>
            </a:r>
          </a:p>
        </p:txBody>
      </p:sp>
      <p:sp>
        <p:nvSpPr>
          <p:cNvPr id="8" name=""/>
          <p:cNvSpPr txBox="1"/>
          <p:nvPr/>
        </p:nvSpPr>
        <p:spPr>
          <a:xfrm>
            <a:off x="514350" y="16383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arisol puso un monto fijo para las visitas de diagnóstico y lo dice en la primera llamada, antes de dar la dirección y antes de que el cliente se acostumbre a esperar. No es un castigo ni un cambio de carácter: es el monto de una hora y cuarto de su trabajo más el traslado, y ya está en la hoja T04, Hoja de costos. Lo que se cobra queda escrito y lo que no se cobra también: si el cliente no contrata, el diagnóstico se paga igual. El dato que el cliente se llevó fue bueno. La mañana que el taller perdió, también.]]></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Lo que te lleva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rep-r01-oa01"/>
              </a:rPr>
              <a:t><![CDATA[El diagnóstico con su precio: la visita que se cotiz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69]]></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res decisiones y un producto. La primera: el diagnóstico tiene cuatro partes y se anota cada una. La segunda: el monto de la visita se decide y se anuncia antes de salir, y se descuenta del total cuando el cliente contrata. La tercera: lo que la revisión no incluye se escribe, para que el rango de monto se pueda comparar con el de otro taller. Y el producto: tu hoja de diagnóstico, con las cuatro partes, el monto fijo y las dos listas de lo que incluye y de lo que no.]]></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rep-r01-oa01"/>
              </a:rPr>
              <a:t><![CDATA[El diagnóstico con su precio: la visita que se cotiz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4. Lo que te llevas]]></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Marisol va a revisar una lavadora en el domicilio de la clienta. ¿Qué hace mejor el negocio?]]></a:t>
            </a:r>
          </a:p>
        </p:txBody>
      </p:sp>
      <p:sp>
        <p:nvSpPr>
          <p:cNvPr id="9" name=""/>
          <p:cNvSpPr txBox="1"/>
          <p:nvPr/>
        </p:nvSpPr>
        <p:spPr>
          <a:xfrm>
            <a:off x="666750" y="23241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Ir, revisar por encima y mandar el monto al final, cuando ya sepa qué pieza es.]]></a:t>
            </a:r>
          </a:p>
        </p:txBody>
      </p:sp>
      <p:sp>
        <p:nvSpPr>
          <p:cNvPr id="10" name=""/>
          <p:cNvSpPr txBox="1"/>
          <p:nvPr/>
        </p:nvSpPr>
        <p:spPr>
          <a:xfrm>
            <a:off x="666750" y="30099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Anunciar por teléfono el monto de la visita, revisar y entregar un escrito con la falla probable, el rango y lo que no incluye.]]></a:t>
            </a:r>
          </a:p>
        </p:txBody>
      </p:sp>
      <p:sp>
        <p:nvSpPr>
          <p:cNvPr id="11" name=""/>
          <p:cNvSpPr txBox="1"/>
          <p:nvPr/>
        </p:nvSpPr>
        <p:spPr>
          <a:xfrm>
            <a:off x="666750" y="37052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obrar la visita completa aunque el cliente contrate la reparación, porque la revisión fue trabajo.]]></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rep-r01-oa01"/>
              </a:rPr>
              <a:t><![CDATA[El diagnóstico con su precio: la visita que se cotiz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69]]></a:t>
            </a:r>
          </a:p>
        </p:txBody>
      </p:sp>
      <p:sp>
        <p:nvSpPr>
          <p:cNvPr id="7" name=""/>
          <p:cNvSpPr txBox="1"/>
          <p:nvPr/>
        </p:nvSpPr>
        <p:spPr>
          <a:xfrm>
            <a:off x="666750" y="12192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Regalar la visita mientras el cliente todavía no tenga otra opción.]]></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Respuesta numéric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rep-r01-oa01"/>
              </a:rPr>
              <a:t><![CDATA[El diagnóstico con su precio: la visita que se cotiz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4. Lo que te llevas]]></a:t>
            </a:r>
          </a:p>
        </p:txBody>
      </p:sp>
      <p:sp>
        <p:nvSpPr>
          <p:cNvPr id="8" name=""/>
          <p:cNvSpPr txBox="1"/>
          <p:nvPr/>
        </p:nvSpPr>
        <p:spPr>
          <a:xfrm>
            <a:off x="514350" y="15430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n el caso ficticio del ejercicio, la visita de diagnóstico dura cuarenta y cinco minutos de revisión y treinta de traslado, y la hora de Marisol cuesta ciento ochenta pesos. ¿Cuánto le cuesta esa visita?]]></a:t>
            </a:r>
          </a:p>
        </p:txBody>
      </p:sp>
      <p:sp>
        <p:nvSpPr>
          <p:cNvPr id="9" name=""/>
          <p:cNvSpPr txBox="1"/>
          <p:nvPr/>
        </p:nvSpPr>
        <p:spPr>
          <a:xfrm>
            <a:off x="628650" y="29813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Respuesta numérica ($): ________________]]></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Respuesta numéric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rep-r01-oa01"/>
              </a:rPr>
              <a:t><![CDATA[El diagnóstico con su precio: la visita que se cotiz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4. Lo que te llevas]]></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n el caso ficticio del ejercicio, el diagnóstico que salió gratis le costó a Marisol tres horas de trabajo y su hora cuesta ciento ochenta pesos. ¿Cuánto le costó ese trabajo?]]></a:t>
            </a:r>
          </a:p>
        </p:txBody>
      </p:sp>
      <p:sp>
        <p:nvSpPr>
          <p:cNvPr id="9" name=""/>
          <p:cNvSpPr txBox="1"/>
          <p:nvPr/>
        </p:nvSpPr>
        <p:spPr>
          <a:xfrm>
            <a:off x="628650" y="2647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Respuesta numérica ($): ________________]]></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rep-r01-oa01"/>
              </a:rPr>
              <a:t><![CDATA[El diagnóstico con su precio: la visita que se cotiz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4. Lo que te llevas]]></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l monto de la visita de diagnóstico se puede decidir al final, una vez que se sabe qué falla y cuánto tarda la revisión.]]></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rep-r01-oa01"/>
              </a:rPr>
              <a:t><![CDATA[El diagnóstico con su precio: la visita que se cotiz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4. Lo que te llevas]]></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e cada parte del diagnóstico con lo que haces en ella.]]></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Los antecedentes]]></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La revisión visual]]></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La prueba]]></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La falla probable]]></a:t>
            </a:r>
          </a:p>
        </p:txBody>
      </p:sp>
      <p:sp>
        <p:nvSpPr>
          <p:cNvPr id="14" name=""/>
          <p:cNvSpPr txBox="1"/>
          <p:nvPr/>
        </p:nvSpPr>
        <p:spPr>
          <a:xfrm>
            <a:off x="514350" y="36766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5" name=""/>
          <p:cNvSpPr txBox="1"/>
          <p:nvPr/>
        </p:nvSpPr>
        <p:spPr>
          <a:xfrm>
            <a:off x="628650" y="39528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s cables, filtros y marcas de quemado sin desarmar]]></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Prendes el equipo y observas qué hace y qué no hace]]></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rep-r01-oa01"/>
              </a:rPr>
              <a:t><![CDATA[El diagnóstico con su precio: la visita que se cotiz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69]]></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Escribes la pieza más posible y su rango de monto]]></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Anotas lo que cuenta el cliente y desde cuándo pasa]]></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rep-r01-oa01"/>
              </a:rPr>
              <a:t><![CDATA[El diagnóstico con su precio: la visita que se cotiz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4. Lo que te llevas]]></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oloca cada paso en el momento en que ocurre.]]></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266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En la llamada]]></a:t>
            </a:r>
          </a:p>
        </p:txBody>
      </p:sp>
      <p:sp>
        <p:nvSpPr>
          <p:cNvPr id="11" name=""/>
          <p:cNvSpPr txBox="1"/>
          <p:nvPr/>
        </p:nvSpPr>
        <p:spPr>
          <a:xfrm>
            <a:off x="628650" y="2619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En la visita]]></a:t>
            </a:r>
          </a:p>
        </p:txBody>
      </p:sp>
      <p:sp>
        <p:nvSpPr>
          <p:cNvPr id="12" name=""/>
          <p:cNvSpPr txBox="1"/>
          <p:nvPr/>
        </p:nvSpPr>
        <p:spPr>
          <a:xfrm>
            <a:off x="628650" y="29718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Al volver al taller]]></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Anotar el síntoma, la fecha y el modelo]]></a:t>
            </a:r>
          </a:p>
        </p:txBody>
      </p:sp>
      <p:sp>
        <p:nvSpPr>
          <p:cNvPr id="14" name=""/>
          <p:cNvSpPr txBox="1"/>
          <p:nvPr/>
        </p:nvSpPr>
        <p:spPr>
          <a:xfrm>
            <a:off x="514350" y="3686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Anunciar el monto de la visita]]></a:t>
            </a:r>
          </a:p>
        </p:txBody>
      </p:sp>
      <p:sp>
        <p:nvSpPr>
          <p:cNvPr id="15" name=""/>
          <p:cNvSpPr txBox="1"/>
          <p:nvPr/>
        </p:nvSpPr>
        <p:spPr>
          <a:xfrm>
            <a:off x="514350" y="40481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Revisar sin desarmar y hacer la prueba]]></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rep-r01-oa01"/>
              </a:rPr>
              <a:t><![CDATA[El diagnóstico con su precio: la visita que se cotiz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69]]></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Anotar la falla probable y el rango]]></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Pasar la lista a limpio y escribir las exclusiones]]></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Decidir si se cobra y dejar todo en la orden de trabajo]]></a:t>
            </a:r>
          </a:p>
        </p:txBody>
      </p:sp>
      <p:sp>
        <p:nvSpPr>
          <p:cNvPr id="10" name=""/>
          <p:cNvSpPr txBox="1"/>
          <p:nvPr/>
        </p:nvSpPr>
        <p:spPr>
          <a:xfrm>
            <a:off x="514350" y="2305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Ordenar la secuenci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rep-r01-oa01"/>
              </a:rPr>
              <a:t><![CDATA[El diagnóstico con su precio: la visita que se cotiz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4. Lo que te llevas]]></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Ordena los pasos para levantar y cobrar un diagnóstico.]]></a:t>
            </a:r>
          </a:p>
        </p:txBody>
      </p:sp>
      <p:sp>
        <p:nvSpPr>
          <p:cNvPr id="9" name=""/>
          <p:cNvSpPr txBox="1"/>
          <p:nvPr/>
        </p:nvSpPr>
        <p:spPr>
          <a:xfrm>
            <a:off x="628650" y="19907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Anunciar el monto de la visita y apartar la hora]]></a:t>
            </a:r>
          </a:p>
        </p:txBody>
      </p:sp>
      <p:sp>
        <p:nvSpPr>
          <p:cNvPr id="10" name=""/>
          <p:cNvSpPr txBox="1"/>
          <p:nvPr/>
        </p:nvSpPr>
        <p:spPr>
          <a:xfrm>
            <a:off x="628650" y="23526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Revisar en el sitio las cuatro partes y anotarlas]]></a:t>
            </a:r>
          </a:p>
        </p:txBody>
      </p:sp>
      <p:sp>
        <p:nvSpPr>
          <p:cNvPr id="11" name=""/>
          <p:cNvSpPr txBox="1"/>
          <p:nvPr/>
        </p:nvSpPr>
        <p:spPr>
          <a:xfrm>
            <a:off x="628650" y="2714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Escribir la falla probable, el rango y lo que no incluye]]></a:t>
            </a:r>
          </a:p>
        </p:txBody>
      </p:sp>
      <p:sp>
        <p:nvSpPr>
          <p:cNvPr id="12" name=""/>
          <p:cNvSpPr txBox="1"/>
          <p:nvPr/>
        </p:nvSpPr>
        <p:spPr>
          <a:xfrm>
            <a:off x="628650" y="30765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Entregar el escrito y dejarlo en la orden de trabajo]]></a:t>
            </a:r>
          </a:p>
        </p:txBody>
      </p:sp>
      <p:sp>
        <p:nvSpPr>
          <p:cNvPr id="13" name=""/>
          <p:cNvSpPr txBox="1"/>
          <p:nvPr/>
        </p:nvSpPr>
        <p:spPr>
          <a:xfrm>
            <a:off x="628650" y="34385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Anotar el síntoma, la fecha y el modelo en la llamada]]></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rep-r01-oa01"/>
              </a:rPr>
              <a:t><![CDATA[El diagnóstico con su precio: la visita que se cotiz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4. Lo que te llevas]]></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asistente escribió estas notas en la libreta del taller. Marca las que no se sostienen.]]></a:t>
            </a:r>
          </a:p>
        </p:txBody>
      </p:sp>
      <p:sp>
        <p:nvSpPr>
          <p:cNvPr id="9" name=""/>
          <p:cNvSpPr txBox="1"/>
          <p:nvPr/>
        </p:nvSpPr>
        <p:spPr>
          <a:xfrm>
            <a:off x="628650" y="23241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l diagnóstico se cotiza con un monto fijo que se avisa antes de la visita.]]></a:t>
            </a:r>
          </a:p>
        </p:txBody>
      </p:sp>
      <p:sp>
        <p:nvSpPr>
          <p:cNvPr id="10" name=""/>
          <p:cNvSpPr txBox="1"/>
          <p:nvPr/>
        </p:nvSpPr>
        <p:spPr>
          <a:xfrm>
            <a:off x="628650" y="29908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Cuando el cliente contrata la reparación, el monto de la visita se descuenta del total.]]></a:t>
            </a:r>
          </a:p>
        </p:txBody>
      </p:sp>
      <p:sp>
        <p:nvSpPr>
          <p:cNvPr id="11" name=""/>
          <p:cNvSpPr txBox="1"/>
          <p:nvPr/>
        </p:nvSpPr>
        <p:spPr>
          <a:xfrm>
            <a:off x="628650" y="36671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La visita de diagnóstico nunca se cobra: es parte de la cortesía del taller.]]></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rep-r01-oa01"/>
              </a:rPr>
              <a:t><![CDATA[El diagnóstico con su precio: la visita que se cotiz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69]]></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El diagnóstico incluye abrir el equipo por completo y probar cada componente.]]></a:t>
            </a:r>
          </a:p>
        </p:txBody>
      </p:sp>
      <p:sp>
        <p:nvSpPr>
          <p:cNvPr id="8" name=""/>
          <p:cNvSpPr txBox="1"/>
          <p:nvPr/>
        </p:nvSpPr>
        <p:spPr>
          <a:xfrm>
            <a:off x="628650" y="18954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El escrito del diagnóstico debe decir qué incluye la revisión y qué no.]]></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rep-r01-oa01"/>
              </a:rPr>
              <a:t><![CDATA[El diagnóstico con su precio: la visita que se cotiz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4. Lo que te llevas]]></a:t>
            </a:r>
          </a:p>
        </p:txBody>
      </p:sp>
      <p:sp>
        <p:nvSpPr>
          <p:cNvPr id="8" name=""/>
          <p:cNvSpPr txBox="1"/>
          <p:nvPr/>
        </p:nvSpPr>
        <p:spPr>
          <a:xfrm>
            <a:off x="514350" y="15430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 revisión tiene cuatro partes: los antecedentes, la revisión visual, la prueba de funcionamiento y la ___ probable. Cuando el cliente contrata la reparación, el monto de la visita se ___ del total.]]></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0 · Reflex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rep-r01-oa01"/>
              </a:rPr>
              <a:t><![CDATA[El diagnóstico con su precio: la visita que se cotiz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4. Lo que te llevas]]></a:t>
            </a:r>
          </a:p>
        </p:txBody>
      </p:sp>
      <p:sp>
        <p:nvSpPr>
          <p:cNvPr id="8" name=""/>
          <p:cNvSpPr txBox="1"/>
          <p:nvPr/>
        </p:nvSpPr>
        <p:spPr>
          <a:xfrm>
            <a:off x="514350" y="1543050"/>
            <a:ext cx="8115300" cy="24574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roducto de la lección. Toma tu última visita de diagnóstico, o la próxima que te pidan, y escribe una hoja con dos columnas: lo que revisé y lo que anoté. Debajo, tres renglones: si se cobra, cuánto y qué no incluye. Después responde en una línea: ¿cuántas de tus últimas visitas no se cobraron? Con ese número decides si tu monto fijo está bien puesto o si lo que te falta es una frase para anunciarlo.]]></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0 · Reflex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rep-r01-oa01"/>
              </a:rPr>
              <a:t><![CDATA[El diagnóstico con su precio: la visita que se cotiz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69]]></a:t>
            </a:r>
          </a:p>
        </p:txBody>
      </p:sp>
      <p:sp>
        <p:nvSpPr>
          <p:cNvPr id="7" name=""/>
          <p:cNvSpPr txBox="1"/>
          <p:nvPr/>
        </p:nvSpPr>
        <p:spPr>
          <a:xfrm>
            <a:off x="514350" y="1219200"/>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Sirve más una hoja con números de hace un mes que una hoja perfecta que nunca se hace. Y si un dato no lo sabes, escribe que no está confirmado: eso es exactamente el olvido que esta lección quiere sacar a la luz.]]></a:t>
            </a:r>
          </a:p>
        </p:txBody>
      </p:sp>
      <p:sp>
        <p:nvSpPr>
          <p:cNvPr id="8" name=""/>
          <p:cNvSpPr txBox="1"/>
          <p:nvPr/>
        </p:nvSpPr>
        <p:spPr>
          <a:xfrm>
            <a:off x="514350" y="25527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Lo que te llevas · Memoria: las piezas de un diagnóstic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rep-r01-oa01"/>
              </a:rPr>
              <a:t><![CDATA[El diagnóstico con su precio: la visita que se cotiz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69]]></a:t>
            </a:r>
          </a:p>
        </p:txBody>
      </p:sp>
      <p:graphicFrame>
        <p:nvGraphicFramePr>
          <p:cNvPr id="7" name="" descr=""/>
          <p:cNvGraphicFramePr>
            <a:graphicFrameLocks noGrp="1"/>
          </p:cNvGraphicFramePr>
          <p:nvPr/>
        </p:nvGraphicFramePr>
        <p:xfrm>
          <a:off x="514350" y="1257300"/>
          <a:ext cx="8115300" cy="3009900"/>
        </p:xfrm>
        <a:graphic>
          <a:graphicData uri="http://schemas.openxmlformats.org/drawingml/2006/table">
            <a:tbl>
              <a:tblPr firstRow="1" bandRow="1"/>
              <a:tblGrid>
                <a:gridCol w="3200400"/>
                <a:gridCol w="49149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ntecedent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 que cuenta el cliente y desde cuán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visión visu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 que se ve sin desarmar el equip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ueb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ender y observar qué hace y qué no hac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alla probabl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pieza más posible con su rango de mon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onto fij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monto de la visita, anunciado ant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xclusion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 que la revisión no incluy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Lo que te llevas · Memoria: las piezas de un diagnóstico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rep-r01-oa01"/>
              </a:rPr>
              <a:t><![CDATA[El diagnóstico con su precio: la visita que se cotiz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69]]></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negocios.lumbre.lat/object/neg-rep-r01-oa01"/>
              </a:rPr>
              <a:t><![CDATA[Abrir el juego en el OA]]></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Lo que te llevas · Tarjetas de repaso rápido · Tarjeta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rep-r01-oa01"/>
              </a:rPr>
              <a:t><![CDATA[El diagnóstico con su precio: la visita que se cotiz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incluye un diagnóstico?]]></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Lo que te llevas · Tarjetas de repaso rápido · Tarjeta 1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rep-r01-oa01"/>
              </a:rPr>
              <a:t><![CDATA[El diagnóstico con su precio: la visita que se cotiz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os antecedentes, la revisión visual, la prueba de funcionamiento y la falla probable, anotadas.]]></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Lo que te llevas · Tarjetas de repaso rápido · Tarjeta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rep-r01-oa01"/>
              </a:rPr>
              <a:t><![CDATA[El diagnóstico con su precio: la visita que se cotiz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Por qué el monto se anuncia antes de salir?]]></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Lo que te llevas · Tarjetas de repaso rápido · Tarjeta 2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rep-r01-oa01"/>
              </a:rPr>
              <a:t><![CDATA[El diagnóstico con su precio: la visita que se cotiz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orque el cliente tiene que poder aceptar o rechazar con la información completa.]]></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Lo que te llevas · Tarjetas de repaso rápido · Tarjeta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rep-r01-oa01"/>
              </a:rPr>
              <a:t><![CDATA[El diagnóstico con su precio: la visita que se cotiz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pasa si el cliente contrata la reparación?]]></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Lo que te llevas · Tarjetas de repaso rápido · Tarjeta 3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rep-r01-oa01"/>
              </a:rPr>
              <a:t><![CDATA[El diagnóstico con su precio: la visita que se cotiz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 monto de la visita se descuenta del total, y eso queda escrito en el presupuesto.]]></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Lo que te llevas · Tarjetas de repaso rápido · Tarjeta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rep-r01-oa01"/>
              </a:rPr>
              <a:t><![CDATA[El diagnóstico con su precio: la visita que se cotiz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va siempre en el escrito?]]></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Lo que te llevas · Tarjetas de repaso rápido · Tarjeta 4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rep-r01-oa01"/>
              </a:rPr>
              <a:t><![CDATA[El diagnóstico con su precio: la visita que se cotiz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 falla probable, el rango de monto y la lista de lo que la revisión no incluye.]]></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Lo que te llevas · Tarjetas de repaso rápido · Tarjeta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rep-r01-oa01"/>
              </a:rPr>
              <a:t><![CDATA[El diagnóstico con su precio: la visita que se cotiz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trabajo no hace el taller?]]></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Lo que te llevas · Tarjetas de repaso rápido · Tarjeta 5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rep-r01-oa01"/>
              </a:rPr>
              <a:t><![CDATA[El diagnóstico con su precio: la visita que se cotiz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 de gas y el de partes eléctricas energizadas: ese lo hace personal capacitado.]]></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1 · Reflex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rep-r01-oa01"/>
              </a:rPr>
              <a:t><![CDATA[El diagnóstico con su precio: la visita que se cotiz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4. Lo que te llevas]]></a:t>
            </a:r>
          </a:p>
        </p:txBody>
      </p:sp>
      <p:sp>
        <p:nvSpPr>
          <p:cNvPr id="8" name=""/>
          <p:cNvSpPr txBox="1"/>
          <p:nvPr/>
        </p:nvSpPr>
        <p:spPr>
          <a:xfrm>
            <a:off x="514350" y="1543050"/>
            <a:ext cx="8115300" cy="17716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Segunda pregunta del producto: escribe tu monto fijo de visita de diagnóstico en una línea y, abajo, las cuatro exclusiones que nunca incluye. Después ensaya el párrafo que vas a decir por teléfono para anunciarlo. Si no puedes decirlo en dos frases, todavía no lo has decidido.]]></a:t>
            </a:r>
          </a:p>
        </p:txBody>
      </p:sp>
      <p:sp>
        <p:nvSpPr>
          <p:cNvPr id="9" name=""/>
          <p:cNvSpPr txBox="1"/>
          <p:nvPr/>
        </p:nvSpPr>
        <p:spPr>
          <a:xfrm>
            <a:off x="514350" y="338137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Un monto que no puedes explicar por teléfono es un monto que el cliente va a discutir en la puerta. Anótalo, dilo y anótalo en la orden de trabajo.]]></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1 · Reflex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rep-r01-oa01"/>
              </a:rPr>
              <a:t><![CDATA[El diagnóstico con su precio: la visita que se cotiz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para saber má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rep-r01-oa01"/>
              </a:rPr>
              <a:t><![CDATA[El diagnóstico con su precio: la visita que se cotiz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69]]></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 lección usa un caso ficticio: Marisol y «Taller Marisol» no existen, y los montos, las horas y los tiempos de traslado son cifras de práctica para aprender a cotizar una visita, no precios de mercado ni estadísticas de ningún sector. Para el contexto fiscal y legal de México, la fuente oficial vigente es el Servicio de Administración Tributaria, y para lo de consumo la PROFECO. Esta orientación general no sustituye la asesoría de un contador o un abogado.]]></a:t>
            </a:r>
          </a:p>
        </p:txBody>
      </p:sp>
      <p:sp>
        <p:nvSpPr>
          <p:cNvPr id="8" name=""/>
          <p:cNvSpPr txBox="1"/>
          <p:nvPr/>
        </p:nvSpPr>
        <p:spPr>
          <a:xfrm>
            <a:off x="514350" y="39338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www.gob.mx/profeco"/>
              </a:rPr>
              <a:t><![CDATA[PROFECO: información de precios y proveedores]]></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para saber má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rep-r01-oa01"/>
              </a:rPr>
              <a:t><![CDATA[El diagnóstico con su precio: la visita que se cotiz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69]]></a:t>
            </a:r>
          </a:p>
        </p:txBody>
      </p:sp>
      <p:sp>
        <p:nvSpPr>
          <p:cNvPr id="7" name=""/>
          <p:cNvSpPr txBox="1"/>
          <p:nvPr/>
        </p:nvSpPr>
        <p:spPr>
          <a:xfrm>
            <a:off x="514350" y="12192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Consulta la información de precios antes de fijar los tuyos y anota la fecha de la página.]]></a:t>
            </a:r>
          </a:p>
        </p:txBody>
      </p:sp>
      <p:sp>
        <p:nvSpPr>
          <p:cNvPr id="8" name=""/>
          <p:cNvSpPr txBox="1"/>
          <p:nvPr/>
        </p:nvSpPr>
        <p:spPr>
          <a:xfrm>
            <a:off x="514350" y="18478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www.gob.mx/sat"/>
              </a:rPr>
              <a:t><![CDATA[SAT: obligaciones y comprobantes fiscales]]></a:t>
            </a:r>
          </a:p>
        </p:txBody>
      </p:sp>
      <p:sp>
        <p:nvSpPr>
          <p:cNvPr id="9" name=""/>
          <p:cNvSpPr txBox="1"/>
          <p:nvPr/>
        </p:nvSpPr>
        <p:spPr>
          <a:xfrm>
            <a:off x="514350" y="2219325"/>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Revisa qué obligaciones aplican a tu forma de trabajo antes de emitir comprobantes.]]></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rep-r01-oa01"/>
              </a:rPr>
              <a:t><![CDATA[El diagnóstico con su precio: la visita que se cotiz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69]]></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hora sabes tres cosas: qué partes tiene una revisión de diagnóstico, qué monto llevas y cuándo lo cobras, y qué se escribe para que el cliente sepa qué incluye y qué no. Lo que falta es un solo papel: tu hoja de diagnóstico con las cuatro partes, el monto fijo y las exclusiones. Escríbela y úsala en tu próxima visita, aunque sea de prueba. Cuando la hoja vuelva llena, el monto de la reparación sale de tus números y no de una impresión, y la discusión sobre qué incluye deja de ser tuya.]]></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rep-r01-oa01"/>
              </a:rPr>
              <a:t><![CDATA[El diagnóstico con su precio: la visita que se cotiz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7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b23-mcq]]></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spuesta numérica · b24-num]]></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spuesta numérica · b25-num]]></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b26-vf]]></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b27-match]]></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rep-r01-oa01"/>
              </a:rPr>
              <a:t><![CDATA[El diagnóstico con su precio: la visita que se cotiz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8 / 69]]></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b28-sort]]></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rdenar la secuencia · b29-secuencia]]></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b30-detective]]></a:t>
            </a:r>
          </a:p>
        </p:txBody>
      </p:sp>
      <p:sp>
        <p:nvSpPr>
          <p:cNvPr id="10" name=""/>
          <p:cNvSpPr txBox="1"/>
          <p:nvPr/>
        </p:nvSpPr>
        <p:spPr>
          <a:xfrm>
            <a:off x="628650" y="22764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b31-llena]]></a:t>
            </a:r>
          </a:p>
        </p:txBody>
      </p:sp>
      <p:sp>
        <p:nvSpPr>
          <p:cNvPr id="11" name=""/>
          <p:cNvSpPr txBox="1"/>
          <p:nvPr/>
        </p:nvSpPr>
        <p:spPr>
          <a:xfrm>
            <a:off x="514350" y="2628900"/>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Listo. Sabes levantar un diagnóstico, decidir cuánto vale tu visita y escribir qué incluye y qué no. Siguiente paso: cómo se arma el precio de la reparación con refacción, mano de obra y traslados.]]></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rep-r01-oa01"/>
              </a:rPr>
              <a:t><![CDATA[El diagnóstico con su precio: la visita que se cotiz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9 / 69]]></a:t>
            </a:r>
          </a:p>
        </p:txBody>
      </p:sp>
      <p:sp>
        <p:nvSpPr>
          <p:cNvPr id="7" name=""/>
          <p:cNvSpPr txBox="1"/>
          <p:nvPr/>
        </p:nvSpPr>
        <p:spPr>
          <a:xfrm>
            <a:off x="514350" y="121920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Vuelve al ejemplo resuelto 1 y revisa las cuatro partes de la revisión y las tres decisiones. Casi siempre el fallo está en dejar la visita sin monto o en no escribir las exclusiones.]]></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69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2026-10-25T02:14:24Z</dcterms:created>
  <dcterms:modified xsi:type="dcterms:W3CDTF">2026-10-25T02:14:24Z</dcterms:modified>
  <dc:title>El diagnóstico con su precio: la visita que se cotiza</dc:title>
  <dc:description>Presentación editable del OA «El diagnóstico con su precio: la visita que se cotiza». Enlace: https://negocios.lumbre.lat/object/neg-rep-r01-oa01</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