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presProps" Target="presProps.xml"/>
  <Relationship Id="rId65" Type="http://schemas.openxmlformats.org/officeDocument/2006/relationships/viewProps" Target="viewProps.xml"/>
  <Relationship Id="rId66"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Nego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3]]></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3]]></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3).]]></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3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Qué vas a poder hacer al terminar» (2 de 2).]]></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pin-r01-oa0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1. El orden del trabajo: proteger antes de pintar» (2 de 2).]]></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pin-r01-oa03]]></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El tiempo de secado y lo que queda fuera del trabajo» (2 de 2).]]></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negocios.lumbre.lat/object/neg-pin-r01-oa03]]></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ga de las dos recáma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El plan del dí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rene llega temprano y escribe en la orden de trabajo el orden del día del caso ficticio del ejercicio: proteger, preparar, primera mano de muros, primera mano de techo, revisión con luz rasante, segunda mano de muros, limpieza y entrega. Escribe también las quince horas de trabajo que el presupuesto contempla y la hora en que deben empez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ga de las dos recáma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a prot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abrir la pintura cubre el piso con lona y cinta, mueve los muebles que están en el centro de la habitación, tapa los contactos, sella los filtros de aire y deja una ventana abierta. La hora de la mañana se va en esta protección: en el ejercicio, tres horas de las quin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ga de las dos recáma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a revisión con luz ras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terminar la primera mano de los muros, apaga la lámpara, abre la cortina y camina el muro de lado. Marca dos zonas donde el amarillo antiguo se transparentó y las deja anotadas. Segunda mano sólo ahí, con la superficie ya seca. Con eso la cobertura queda pareja y el cliente no ve el color anteri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3]]></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la entrega de las dos recámar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a entreg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ntes de irse, Irene llena la lista: cobertura revisada con luz de lado, bordes de esquinas y marcos, piso sin polvo ni cinta pegada, revisión de lo que estaba cubierto y horario de la última mano anotado. Le dice a la clienta, por escrito, que faltan veinticuatro horas para colocar los muebles, que el cuarto se ventila y que la humedad de la esquina no se quita con pintura. La clienta recibe la lista por mensaje y el trabajo queda pag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3]]></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ueble movido antes de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4: Paso 1. Lo que pasó]]></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Al día siguiente, la clienta del caso ficticio del ejercicio movió un ropero contra la pared a las dos de la tarde, ocho horas después de la última mano. Al llegar Irene, la pared tiene la marca del mueble pegada y la pintura se ve pegajosa al ta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3]]></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ueble movido antes de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4: Paso 2. Lo que se docum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rene toma fotos con hora, anota la hora en que terminó la última mano y la hora en que se movió el mueble, y lo escribe. En el presupuesto del ejercicio estaba escrito que los muebles se recolocaban veinticuatro horas después. La cliente lo reconoce y no hay discusión: el documento estaba hecho antes, no despué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3]]></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ueble movido antes de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4: Paso 3. Lo que se hac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rene revisa la zona, retira lo que se pegó y avisa por escrito que esa pared necesita otra mano y que se cuenta aparte por la hora extra. En el ejercicio son dos horas de trabajo, y se cobran con el valor de la hora que ya está escrito en su lis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3]]></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l mueble movido antes de tiemp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4: Paso 4. Lo que cambió en el nego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rene empezó a mandar la hoja de entrega con la lista, la hora de la última mano y la hora permitida para devolver los muebles. El cliente ve el mismo papel que ella. Esa es la diferencia entre un reclamo y una corr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3]]></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Dejar esas zonas para después de que la superficie seque, y revisarlas con luz rasa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segunda mano se aplica sobre superficie seca, y por eso se deja el tiempo de secado que se escribió en el presupuesto. Rellenar mojado sobre mojado es lo que produce la zona más dispareja de toda la pared. Y la revisión con luz rasante es la forma barata de detectar el problema antes de que lo vea el cliente.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paso 3 del ejemplo resuelto 1 y la list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3]]></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6 hora del día (tolerancia ±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Veinticuatro horas después de las cuatro de la tarde del mismo día son las cuatro de la tarde del día siguiente. Si tu respuesta es las cuatro de la mañana, restaste las horas equivocadas: el tiempo de secado corre en días completos de trabajo, no en la noche. Cifras del caso ficticio d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 lista de revisión y el paso 4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Dejar la limpieza para otro día tiene dos costos: el polvo se queda pegado a la superficie fresca y el cliente ve el trabajo a medio terminar durante horas. La limpieza va el mismo día, antes de irse, como parte de la lista de revisión. Dejar trabajo para después es dejar una queja para 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lista de revisión y el paso 4 del ejemplo resuelt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3]]></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Cobertura → Recorrer el muro con la luz de l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Bordes → Revisar esquinas, marcos y encuentr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impieza → Revisar el piso, el polvo y la c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rotección → Retirar lo cubierto y ver qué quedó de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ecado → Anotar la hora de la últim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 lista de revisión del ejercicio: la cobertura se ve con luz rasante, los bordes se revisan en esquinas y marcos, la limpieza en el piso y la cinta, la protección se comprueba al retirar lo cubierto y el secado se anota con la hora de la últim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3]]></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Relacionar»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Cubrir el piso y los muebles y tapar los contactos → Al ll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Anotar la hora de la última mano → Antes de i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Caminar el muro con la luz de lado para revisar la cobertura → Durante 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impiar el piso y retirar la cinta → Antes de i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Avisar al administrador del edificio en qué días se trabaja → Al lle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Entregar la hoja con la lista de revisión → Antes de irs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orden protege tu tiempo y la calidad: si cubres al final, limpias pintura fresca; si revisas al final sin luz rasante, el cliente ve lo que se te escapó. Avisar al llegar y entregar la lista al irse son las dos marcas de un trabajo bien hecho. Ver la figura del orden d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3]]></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Clasificar» (2 de 2).]]></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Revisar la cobertura con luz rasante y anotar lo que hay que retocar → Retirar la protección y revisar que lo que no se pintó quedó como estaba → Limpiar el piso, quitar el polvo y retirar la cinta → Anotar la hora de la última mano y el tiempo de secado que le corresponde → Entregar la lista de revisión y dejar por escrito lo que quedó fuera d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Primero se revisa la cobertura, porque si hay algo que retocar, hay que hacerlo antes de limpiar y antes de entregar. Después se retira la protección, para ver el estado real de lo que no se pintó. Luego la limpieza, luego el tiempo de secado anotado y al final la entrega del papel con la lista y los límites del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El ejemplo resuelto 1 y la lista de revi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3]]></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Ordenar la secuencia»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l tiempo de secado se escribe en el presupuesto con la hora de la última man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tercera nota es la que no se sostiene: el trabajo en altura requiere equipo y apoyo adecuado, y si no lo hay, no se toma. No es una cuestión de cuidado sino de que el resultado no depende de la buena voluntad. Las notas primera, segunda, cuarta y quinta sí se sostien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os riesgos de la entrega y la sección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3]]></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7 · Detective de errores» (2 de 2).]]></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ordes · seca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segundo punto son los bordes: las esquinas, los marcos y los encuentros, que son las partes donde se nota más un trabajo descuidado. El quinto es el secado, que se anota con la hora en que terminó la última mano. Con los dos huecos llenos ya tienes la lista completa que se entrega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 figura de la lista de revisión y la sección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negocios.lumbre.lat/object/neg-pin-r01-oa03]]></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Escribe tu hoja de entrega: cinco puntos de revisión, la hora de la última mano, el tiempo que el cliente debe esperar para mover muebles y tres líneas de lo que queda fuera de tu trabajo. Después llénala con el último trabajo que entregaste y marca los puntos que no revisaste. Escribe en una línea cuál te costó más omitir y por qué. Si no tienes hoja, usa una nota del celular con los mismos cinco pu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3]]></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Reflexión» (2 de 2).]]></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la entrega sin recl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3]]></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5. Lo que te llevas · Memoria: la entrega sin recl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3]]></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5. Lo que te llevas · Memoria: la entrega sin reclam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3]]></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protege antes de pint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limpiar pintura fresca del piso es más caro que cubrirlo con lona y ci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3]]></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revisa la cober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Recorriendo el muro con la luz de lado, nunca con la lámpara encendida de fr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3]]></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anota al termin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hora de la última mano y las horas que faltan para devolver los mueb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3]]></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dice de la humedad?]]></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Que no es trabajo de pintura: se documenta, se avisa y no se cobra como pintur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avisa de los riesg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Antes de empezar y por escrito: altura, solventes y permiso del luga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3]]></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Segunda pregunta del producto: escribe la lista de lo que queda fuera de tu trabajo con las cinco rayas más frecuentes de tu oficio. Esa lista, pegada en la hoja de entrega, es lo que evita que un reclamo razonable se convierta en una discusión sobre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3]]></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y para saber más» (2 de 2).]]></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negocios.lumbre.lat/object/neg-pin-r01-oa03]]></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15640" r:id="rId1"/>
    <p:sldLayoutId id="2481915641" r:id="rId2"/>
    <p:sldLayoutId id="2481915642" r:id="rId3"/>
    <p:sldLayoutId id="2481915643"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a9ecdf786c711d18555102d75989cbd9768999fe1301d6d41.jpg"/>
  <Relationship Id="rId3" Type="http://schemas.openxmlformats.org/officeDocument/2006/relationships/hyperlink" Target="https://negocios.lumbre.lat/object/neg-pin-r01-oa03"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hyperlink" Target="https://negocios.lumbre.lat/object/neg-pin-r01-oa03" TargetMode="External"/>
  <Relationship Id="rId4" Type="http://schemas.openxmlformats.org/officeDocument/2006/relationships/hyperlink" Target="https://negocios.lumbre.lat/object/neg-pin-r01-oa03" TargetMode="External"/>
  <Relationship Id="rId5"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hyperlink" Target="https://negocios.lumbre.lat/object/neg-pin-r01-oa03" TargetMode="External"/>
  <Relationship Id="rId4" Type="http://schemas.openxmlformats.org/officeDocument/2006/relationships/hyperlink" Target="https://negocios.lumbre.lat/object/neg-pin-r01-oa03" TargetMode="External"/>
  <Relationship Id="rId5"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hyperlink" Target="https://negocios.lumbre.lat/object/neg-pin-r01-oa03" TargetMode="External"/>
  <Relationship Id="rId4" Type="http://schemas.openxmlformats.org/officeDocument/2006/relationships/hyperlink" Target="https://negocios.lumbre.lat/object/neg-pin-r01-oa03" TargetMode="External"/>
  <Relationship Id="rId5"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hyperlink" Target="https://negocios.lumbre.lat/object/neg-pin-r01-oa03" TargetMode="External"/>
  <Relationship Id="rId4"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hyperlink" Target="https://www.gob.mx/profeco" TargetMode="External"/>
  <Relationship Id="rId4" Type="http://schemas.openxmlformats.org/officeDocument/2006/relationships/hyperlink" Target="https://www.gob.mx/sat" TargetMode="External"/>
  <Relationship Id="rId5"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negocios.lumbre.lat/object/neg-pin-r01-oa03" TargetMode="External"/>
  <Relationship Id="rId3" Type="http://schemas.openxmlformats.org/officeDocument/2006/relationships/notesSlide" Target="../notesSlides/notesSlide6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Ejecuta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tregar:]]></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bertur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limpiez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iempo]]></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secado]]></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Negocios]]></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negocios.lumbre.lat/object/neg-pin-r01-oa03"/>
              </a:rPr>
              <a:t><![CDATA[Ver el OA en negocio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nificar el orden del trabajo, proteger lo que no se pinta y verificar la cobertura y la limpieza al terminar, para entregar con una lista revisada y no con una impresió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rcera lección de la especialización «Pintura y mantenimiento». Con el caso ficticio de Irene y «Pinturas Irene», construye el orden del trabajo desde la protección hasta la entrega, la lista de revisión de cobertura y limpieza, los tiempos de secado que se escriben en el presupuesto y los riesgos de altura y solventes que exigen equipo y permiso. Cierra con nueve actividades evaluadas, dos juegos de repaso y una lista de entrega que te quedas.]]></a:t>
            </a:r>
          </a:p>
        </p:txBody>
      </p:sp>
      <p:sp>
        <p:nvSpPr>
          <p:cNvPr id="9" name=""/>
          <p:cNvSpPr txBox="1"/>
          <p:nvPr/>
        </p:nvSpPr>
        <p:spPr>
          <a:xfrm>
            <a:off x="514350" y="39433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Negocio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1]]></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orden de trabajo · protección del entorno · cobertura · limpieza final · tiempo de secado]]></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trabajo se ejecuta en una sola vez y se juzga el mismo día. Un metro cuadrado mal protegido, un borde corrido o un mueble movido antes de tiempo son problemas que el cliente ve y que tú no vas a corregir. Esta lección te da tres cosas: el orden en que se hace el trabajo, la lista con la que se revisa antes de entregar, y los riesgos que exigen equipo y permiso y que hay que decir por escrit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Qué vas a poder hacer al termi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1]]></a:t>
            </a:r>
          </a:p>
        </p:txBody>
      </p:sp>
      <p:sp>
        <p:nvSpPr>
          <p:cNvPr id="7" name="" descr=""/>
          <p:cNvSpPr/>
          <p:nvPr/>
        </p:nvSpPr>
        <p:spPr>
          <a:xfrm>
            <a:off x="514350" y="1219200"/>
            <a:ext cx="8115300" cy="204787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04787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pregunta que responde esta lección]]></a:t>
            </a:r>
          </a:p>
        </p:txBody>
      </p:sp>
      <p:sp>
        <p:nvSpPr>
          <p:cNvPr id="10" name=""/>
          <p:cNvSpPr txBox="1"/>
          <p:nvPr/>
        </p:nvSpPr>
        <p:spPr>
          <a:xfrm>
            <a:off x="685800" y="1619250"/>
            <a:ext cx="7772400" cy="1609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uando termines el día, ¿puedes entregar con una lista de cinco puntos, decir en cuántas horas se puede volver a colocar los muebles y dejar escrito lo que quedó fuera de tu trabajo? Si la respuesta es sí, la entrega deja de depender de tu impresión del dí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orden del trabajo: proteger antes de pint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orden no es una preferencia: cada paso habilita al siguiente y, si se invierten, se deshace trabajo. Proteger al final significa tener que limpiar pintura fresca del piso. Revisar antes de la segunda mano significa tener que retocar. Por eso el trabajo empieza antes de abrir la pintur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orden del trabajo: proteger antes de pint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no es un gusto: proteger al final significa limpiar lo que ya se pintó.]]></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orden-del-trabajo.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orden del trabajo: proteger antes de pint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1]]></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oteger: pisos, muebles, filtros de aire, contactos y lo que no se pinta. La cinta y los paños son material y son tiempo, y se cotizan aunque no tengan renglón propi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r: limpiar, lijar y emplastear. Es el mismo trabajo de la lección anterior, pero aquí importa el orden: nada de pintura sobre polvo.]]></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imera mano: el color base, aplicado parejo y con luz de día, nunca con la luz de la lámpar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El orden del trabajo: proteger antes de pint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1]]></a:t>
            </a:r>
          </a:p>
        </p:txBody>
      </p:sp>
      <p:sp>
        <p:nvSpPr>
          <p:cNvPr id="7" name="" descr=""/>
          <p:cNvSpPr/>
          <p:nvPr/>
        </p:nvSpPr>
        <p:spPr>
          <a:xfrm>
            <a:off x="514350" y="2990850"/>
            <a:ext cx="8115300" cy="1495425"/>
          </a:xfrm>
          <a:prstGeom prst="roundRect">
            <a:avLst/>
          </a:prstGeom>
          <a:solidFill>
            <a:srgbClr val="EAF5EF">
              <a:alpha val="100000"/>
            </a:srgbClr>
          </a:solidFill>
          <a:ln w="9525">
            <a:solidFill>
              <a:srgbClr val="B7DCCB">
                <a:alpha val="100000"/>
              </a:srgbClr>
            </a:solidFill>
          </a:ln>
        </p:spPr>
        <p:txBody>
          <a:bodyPr vertOverflow="clip" rtlCol="0" anchor="ctr"/>
          <a:lstStyle/>
          <a:p>
            <a:pPr algn="ctr"/>
            <a:r>
              <a:t/>
            </a:r>
          </a:p>
        </p:txBody>
      </p:sp>
      <p:sp>
        <p:nvSpPr>
          <p:cNvPr id="8" name="" descr=""/>
          <p:cNvSpPr/>
          <p:nvPr/>
        </p:nvSpPr>
        <p:spPr>
          <a:xfrm>
            <a:off x="514350" y="2990850"/>
            <a:ext cx="38100" cy="1495425"/>
          </a:xfrm>
          <a:prstGeom prst="roundRect">
            <a:avLst/>
          </a:prstGeom>
          <a:solidFill>
            <a:srgbClr val="B7DCCB">
              <a:alpha val="100000"/>
            </a:srgbClr>
          </a:solidFill>
          <a:ln w="9525">
            <a:noFill/>
          </a:ln>
        </p:spPr>
        <p:txBody>
          <a:bodyPr vertOverflow="clip" rtlCol="0" anchor="ctr"/>
          <a:lstStyle/>
          <a:p>
            <a:pPr algn="ctr"/>
            <a:r>
              <a:t/>
            </a:r>
          </a:p>
        </p:txBody>
      </p:sp>
      <p:sp>
        <p:nvSpPr>
          <p:cNvPr id="9"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visar: recorrido con luz rasante, de lado, para ver dónde la cobertura quedó floja.]]></a:t>
            </a:r>
          </a:p>
        </p:txBody>
      </p:sp>
      <p:sp>
        <p:nvSpPr>
          <p:cNvPr id="11"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a mano: sólo donde haga falta, sobre superficie ya seca.]]></a:t>
            </a:r>
          </a:p>
        </p:txBody>
      </p:sp>
      <p:sp>
        <p:nvSpPr>
          <p:cNvPr id="13"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r: limpieza, lista de revisión y el horario desde el que se puede usar el espacio.]]></a:t>
            </a:r>
          </a:p>
        </p:txBody>
      </p:sp>
      <p:sp>
        <p:nvSpPr>
          <p:cNvPr id="15" name=""/>
          <p:cNvSpPr txBox="1"/>
          <p:nvPr/>
        </p:nvSpPr>
        <p:spPr>
          <a:xfrm>
            <a:off x="685800" y="30670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luz rasante]]></a:t>
            </a:r>
          </a:p>
        </p:txBody>
      </p:sp>
      <p:sp>
        <p:nvSpPr>
          <p:cNvPr id="16" name=""/>
          <p:cNvSpPr txBox="1"/>
          <p:nvPr/>
        </p:nvSpPr>
        <p:spPr>
          <a:xfrm>
            <a:off x="685800" y="3467100"/>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cobertura se ve con la luz de lado, no con la de frente. Con la lámpara encendida de frente todo parece parejo. Apaga la luz, abre la cortina y camina el muro: eso es una revisió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lista de revisión: cobertura, bordes y limpie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61]]></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ntregar con una impresión es entregar sin pruebas. La lista de revisión convierte la entrega en un momento verificable: son cinco puntos, se revisan en el lugar y se anotan. Si algo no pasa, se corrige antes de irse y no después de que el cliente lo encuentre sol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lista de revisión: cobertura, bordes y limpie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 lista se llena en el lugar, con la luz de la tarde y con el cliente presente si quiere verl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lista-de-revision.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La lista de revisión: cobertura, bordes y limpiez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cobertura se revisa recorriendo el muro con la luz de lado y buscando el color anterior. Los bordes se revisan en las esquinas, en los marcos y en los encuentros con el techo o con otro material. La limpieza se revisa en el piso, debajo de los muebles y en las superficies pegadas con cinta. Y la protección se revisa quitando lo que cubriste: si al retirar la cinta hay una marca, se corrigió esa parte antes de ir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tiempo de secado y lo que queda fuera del trabaj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secado es parte de la entrega. En el caso ficticio del ejercicio, Irene usa cuatro horas entre manos y veinticuatro antes de que el cliente vuelva a colocar los muebles, y lo escribe en el presupuesto con la hora en que terminó la última mano. Esos números son una práctica de su negocio, no una regla universal: el tiempo real depende del producto, del clima y de la ventilación, y la hoja técnica del fabricante es la que mand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tiempo de secado y lo que queda fuera del trabaj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1]]></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ambién hay que dejar por escrito lo que no es parte del trabajo. En el caso ficticio del ejercicio, no entran: la reparación de la humedad, el cambio de textura o de acabado de los muebles, la limpieza profunda de la casa y el arreglo de lo que se rompió antes de llegar. Cada línea fuera del alcance es una línea que evita una discusión al fina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tiempo de secado y lo que queda fuera del trabaj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1]]></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685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riesgo que no se menciona se convierte en una complaint. Menciónalo antes, en el presupuesto.]]></a:t>
            </a:r>
          </a:p>
        </p:txBody>
      </p:sp>
      <p:sp>
        <p:nvSpPr>
          <p:cNvPr id="9" name=""/>
          <p:cNvSpPr txBox="1"/>
          <p:nvPr/>
        </p:nvSpPr>
        <p:spPr>
          <a:xfrm>
            <a:off x="514350" y="275272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riesgos-de-la-entrega.svg no se pudo convertir a un formato editable compatible.]]></a:t>
            </a:r>
          </a:p>
        </p:txBody>
      </p:sp>
      <p:sp>
        <p:nvSpPr>
          <p:cNvPr id="10" name="" descr=""/>
          <p:cNvSpPr/>
          <p:nvPr/>
        </p:nvSpPr>
        <p:spPr>
          <a:xfrm>
            <a:off x="514350" y="377190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89572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El tiempo de secado y lo que queda fuera del trabaj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1]]></a:t>
            </a:r>
          </a:p>
        </p:txBody>
      </p:sp>
      <p:sp>
        <p:nvSpPr>
          <p:cNvPr id="7" name="" descr=""/>
          <p:cNvSpPr/>
          <p:nvPr/>
        </p:nvSpPr>
        <p:spPr>
          <a:xfrm>
            <a:off x="514350" y="1219200"/>
            <a:ext cx="8115300" cy="236220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tura y solventes: equipo y permiso]]></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trabajo en altura y el uso de solventes requieren equipo adecuado y, en algunos casos, permiso del administrador del edificio o del dueño del lugar. Leer esta lección no te habilita para ejecutarlos: si no tienes el equipo o el permiso, ese trabajo no se toma. La señal no es el miedo, es no poder garantizar el apoyo y la ventilació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la entrega de las dos recámaras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El plan del día]]></a:t>
            </a:r>
          </a:p>
        </p:txBody>
      </p:sp>
      <p:sp>
        <p:nvSpPr>
          <p:cNvPr id="9" name=""/>
          <p:cNvSpPr txBox="1"/>
          <p:nvPr/>
        </p:nvSpPr>
        <p:spPr>
          <a:xfrm>
            <a:off x="514350" y="2447925"/>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rene llega temprano y escribe en la orden de trabajo el orden del día del caso ficticio del ejercicio: proteger, preparar, primera mano de muros, primera mano de techo, revisión con luz rasante, segunda mano de muros, limpieza y entrega. Escribe también las quince horas de trabajo que el presupuesto contempla y la hora en que deben empez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la entrega de las dos recámaras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a protección]]></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abrir la pintura cubre el piso con lona y cinta, mueve los muebles que están en el centro de la habitación, tapa los contactos, sella los filtros de aire y deja una ventana abierta. La hora de la mañana se va en esta protección: en el ejercicio, tres horas de las quin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la entrega de las dos recámaras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a revisión con luz rasante]]></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terminar la primera mano de los muros, apaga la lámpara, abre la cortina y camina el muro de lado. Marca dos zonas donde el amarillo antiguo se transparentó y las deja anotadas. Segunda mano sólo ahí, con la superficie ya seca. Con eso la cobertura queda pareja y el cliente no ve el color anterio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1: la entrega de las dos recámaras · Paso 4 de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1]]></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a entrega]]></a:t>
            </a:r>
          </a:p>
        </p:txBody>
      </p:sp>
      <p:sp>
        <p:nvSpPr>
          <p:cNvPr id="8" name=""/>
          <p:cNvSpPr txBox="1"/>
          <p:nvPr/>
        </p:nvSpPr>
        <p:spPr>
          <a:xfrm>
            <a:off x="514350" y="16383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irse, Irene llena la lista: cobertura revisada con luz de lado, bordes de esquinas y marcos, piso sin polvo ni cinta pegada, revisión de lo que estaba cubierto y horario de la última mano anotado. Le dice a la clienta, por escrito, que faltan veinticuatro horas para colocar los muebles, que el cuarto se ventila y que la humedad de la esquina no se quita con pintura. La clienta recibe la lista por mensaje y el trabajo queda pagad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el mueble movido antes de tiempo · Paso 1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 Lo que pasó]]></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l día siguiente, la clienta del caso ficticio del ejercicio movió un ropero contra la pared a las dos de la tarde, ocho horas después de la última mano. Al llegar Irene, la pared tiene la marca del mueble pegada y la pintura se ve pegajosa al tact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el mueble movido antes de tiempo · Paso 2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 Lo que se documenta]]></a:t>
            </a:r>
          </a:p>
        </p:txBody>
      </p:sp>
      <p:sp>
        <p:nvSpPr>
          <p:cNvPr id="9" name=""/>
          <p:cNvSpPr txBox="1"/>
          <p:nvPr/>
        </p:nvSpPr>
        <p:spPr>
          <a:xfrm>
            <a:off x="514350" y="24479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rene toma fotos con hora, anota la hora en que terminó la última mano y la hora en que se movió el mueble, y lo escribe. En el presupuesto del ejercicio estaba escrito que los muebles se recolocaban veinticuatro horas después. La cliente lo reconoce y no hay discusión: el documento estaba hecho antes, no despué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el mueble movido antes de tiempo · Paso 3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 Lo que se hace]]></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rene revisa la zona, retira lo que se pegó y avisa por escrito que esa pared necesita otra mano y que se cuenta aparte por la hora extra. En el ejercicio son dos horas de trabajo, y se cobran con el valor de la hora que ya está escrito en su list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1]]></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Ejemplos resueltos · Ejemplo resuelto 2: el mueble movido antes de tiempo · Paso 4 de 4]]></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 Lo que cambió en el negocio]]></a:t>
            </a:r>
          </a:p>
        </p:txBody>
      </p:sp>
      <p:sp>
        <p:nvSpPr>
          <p:cNvPr id="9" name=""/>
          <p:cNvSpPr txBox="1"/>
          <p:nvPr/>
        </p:nvSpPr>
        <p:spPr>
          <a:xfrm>
            <a:off x="514350" y="2447925"/>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rene empezó a mandar la hoja de entrega con la lista, la hora de la última mano y la hora permitida para devolver los muebles. El cliente ve el mismo papel que ella. Esa es la diferencia entre un reclamo y una correcció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res decisiones y un producto. La primera: el orden del trabajo no se negocia, porque cada paso depende del anterior. La segunda: la entrega se hace con una lista de cinco puntos y con el tiempo de secado anotado. La tercera: los riesgos que exigen equipo y permiso se dicen antes, por escrito. Y el producto: tu hoja de entrega, con la lista, la hora de la última mano y lo que quedó fuera de alcanc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rene terminó la primera mano de los muros y ve que en dos zonas se transparentó el color anterior. ¿Qué conviene hacer?]]></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Dar la segunda mano de inmediato sobre toda la pared, para que quede parejo.]]></a:t>
            </a:r>
          </a:p>
        </p:txBody>
      </p:sp>
      <p:sp>
        <p:nvSpPr>
          <p:cNvPr id="10" name=""/>
          <p:cNvSpPr txBox="1"/>
          <p:nvPr/>
        </p:nvSpPr>
        <p:spPr>
          <a:xfrm>
            <a:off x="666750" y="30099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Dejar esas zonas para después de que la superficie seque, y revisarlas con luz rasante.]]></a:t>
            </a:r>
          </a:p>
        </p:txBody>
      </p:sp>
      <p:sp>
        <p:nvSpPr>
          <p:cNvPr id="11" name=""/>
          <p:cNvSpPr txBox="1"/>
          <p:nvPr/>
        </p:nvSpPr>
        <p:spPr>
          <a:xfrm>
            <a:off x="666750" y="37052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llenar con más pintura sin esperar, porque el color anterior se tapa más rápido.]]></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1]]></a:t>
            </a:r>
          </a:p>
        </p:txBody>
      </p:sp>
      <p:sp>
        <p:nvSpPr>
          <p:cNvPr id="7" name=""/>
          <p:cNvSpPr txBox="1"/>
          <p:nvPr/>
        </p:nvSpPr>
        <p:spPr>
          <a:xfrm>
            <a:off x="666750" y="12192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tregar así, porque el cliente no va a notar dos zon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caso ficticio del ejercicio, Irene terminó la última mano a las cuatro de la tarde y el presupuesto dice que los muebles se pueden recolocar veinticuatro horas después. ¿A qué hora se pueden recolocar los muebles?]]></a:t>
            </a:r>
          </a:p>
        </p:txBody>
      </p:sp>
      <p:sp>
        <p:nvSpPr>
          <p:cNvPr id="9" name=""/>
          <p:cNvSpPr txBox="1"/>
          <p:nvPr/>
        </p:nvSpPr>
        <p:spPr>
          <a:xfrm>
            <a:off x="628650" y="2981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hora del día): ________________]]></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a limpieza final del trabajo se puede hacer al día siguiente, cuando ya no queda pintura húmeda y el polvo se ve mejor.]]></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punto de la lista con su forma de comprobarl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obertura]]></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Bordes]]></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impieza]]></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Protección]]></a:t>
            </a:r>
          </a:p>
        </p:txBody>
      </p:sp>
      <p:sp>
        <p:nvSpPr>
          <p:cNvPr id="14" name=""/>
          <p:cNvSpPr txBox="1"/>
          <p:nvPr/>
        </p:nvSpPr>
        <p:spPr>
          <a:xfrm>
            <a:off x="514350" y="3676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Secado]]></a:t>
            </a:r>
          </a:p>
        </p:txBody>
      </p:sp>
      <p:sp>
        <p:nvSpPr>
          <p:cNvPr id="15" name=""/>
          <p:cNvSpPr txBox="1"/>
          <p:nvPr/>
        </p:nvSpPr>
        <p:spPr>
          <a:xfrm>
            <a:off x="514350" y="40290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visar esquinas, marcos y encuentro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Revisar el piso, el polvo y la cint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tirar lo cubierto y ver qué quedó debajo]]></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Anotar la hora de la última mano]]></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correr el muro con la luz de lad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loca cada acción en el momento en que ocurre durante el trabajo.]]></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l llegar]]></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urante el trabaj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Antes de irse]]></a:t>
            </a:r>
          </a:p>
        </p:txBody>
      </p:sp>
      <p:sp>
        <p:nvSpPr>
          <p:cNvPr id="13" name=""/>
          <p:cNvSpPr txBox="1"/>
          <p:nvPr/>
        </p:nvSpPr>
        <p:spPr>
          <a:xfrm>
            <a:off x="514350" y="3657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Cubrir el piso y los muebles y tapar los contactos]]></a:t>
            </a:r>
          </a:p>
        </p:txBody>
      </p:sp>
      <p:sp>
        <p:nvSpPr>
          <p:cNvPr id="14" name=""/>
          <p:cNvSpPr txBox="1"/>
          <p:nvPr/>
        </p:nvSpPr>
        <p:spPr>
          <a:xfrm>
            <a:off x="514350" y="40195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Anotar la hora de la última man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Caminar el muro con la luz de lado para revisar la cobertur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impiar el piso y retirar la cinta]]></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Avisar al administrador del edificio en qué días se trabaja]]></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ntregar la hoja con la lista de revisión]]></a:t>
            </a:r>
          </a:p>
        </p:txBody>
      </p:sp>
      <p:sp>
        <p:nvSpPr>
          <p:cNvPr id="11" name=""/>
          <p:cNvSpPr txBox="1"/>
          <p:nvPr/>
        </p:nvSpPr>
        <p:spPr>
          <a:xfrm>
            <a:off x="514350" y="2667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pasos de la entrega de un trabajo de pintura.]]></a:t>
            </a:r>
          </a:p>
        </p:txBody>
      </p:sp>
      <p:sp>
        <p:nvSpPr>
          <p:cNvPr id="9" name=""/>
          <p:cNvSpPr txBox="1"/>
          <p:nvPr/>
        </p:nvSpPr>
        <p:spPr>
          <a:xfrm>
            <a:off x="628650" y="19907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tirar la protección y revisar que lo que no se pintó quedó como estaba]]></a:t>
            </a:r>
          </a:p>
        </p:txBody>
      </p:sp>
      <p:sp>
        <p:nvSpPr>
          <p:cNvPr id="10" name=""/>
          <p:cNvSpPr txBox="1"/>
          <p:nvPr/>
        </p:nvSpPr>
        <p:spPr>
          <a:xfrm>
            <a:off x="628650" y="26670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impiar el piso, quitar el polvo y retirar la cinta]]></a:t>
            </a:r>
          </a:p>
        </p:txBody>
      </p:sp>
      <p:sp>
        <p:nvSpPr>
          <p:cNvPr id="11" name=""/>
          <p:cNvSpPr txBox="1"/>
          <p:nvPr/>
        </p:nvSpPr>
        <p:spPr>
          <a:xfrm>
            <a:off x="628650" y="3028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Anotar la hora de la última mano y el tiempo de secado que le corresponde]]></a:t>
            </a:r>
          </a:p>
        </p:txBody>
      </p:sp>
      <p:sp>
        <p:nvSpPr>
          <p:cNvPr id="12" name=""/>
          <p:cNvSpPr txBox="1"/>
          <p:nvPr/>
        </p:nvSpPr>
        <p:spPr>
          <a:xfrm>
            <a:off x="628650" y="3705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ntregar la lista de revisión y dejar por escrito lo que quedó fuera del trabajo]]></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Ordenar la secuenci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1]]></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Revisar la cobertura con luz rasante y anotar lo que hay que retocar]]></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ayudante escribió estas notas de la entrega. Marca las que no se sostienen.]]></a:t>
            </a:r>
          </a:p>
        </p:txBody>
      </p:sp>
      <p:sp>
        <p:nvSpPr>
          <p:cNvPr id="9" name=""/>
          <p:cNvSpPr txBox="1"/>
          <p:nvPr/>
        </p:nvSpPr>
        <p:spPr>
          <a:xfrm>
            <a:off x="628650" y="23241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a cobertura se revisa con la luz de lado, porque con la luz de frente no se notan las zonas flojas.]]></a:t>
            </a:r>
          </a:p>
        </p:txBody>
      </p:sp>
      <p:sp>
        <p:nvSpPr>
          <p:cNvPr id="10" name=""/>
          <p:cNvSpPr txBox="1"/>
          <p:nvPr/>
        </p:nvSpPr>
        <p:spPr>
          <a:xfrm>
            <a:off x="628650" y="29908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l tiempo de secado se escribe en el presupuesto con la hora de la última mano.]]></a:t>
            </a:r>
          </a:p>
        </p:txBody>
      </p:sp>
      <p:sp>
        <p:nvSpPr>
          <p:cNvPr id="11" name=""/>
          <p:cNvSpPr txBox="1"/>
          <p:nvPr/>
        </p:nvSpPr>
        <p:spPr>
          <a:xfrm>
            <a:off x="628650" y="36671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i el trabajo en altura no se puede hacer con equipo adecuado, se hace igual y con cuidad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limpieza final va el mismo día, antes de irse.]]></a:t>
            </a:r>
          </a:p>
        </p:txBody>
      </p:sp>
      <p:sp>
        <p:nvSpPr>
          <p:cNvPr id="8" name=""/>
          <p:cNvSpPr txBox="1"/>
          <p:nvPr/>
        </p:nvSpPr>
        <p:spPr>
          <a:xfrm>
            <a:off x="628650" y="15811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o que quedó fuera del alcance del trabajo se dice por escrito al fina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lista de revisión de la entrega tiene cinco puntos: cobertura, ___, limpieza, protección y secado. La cobertura se comprueba con la luz de lado y el tiempo de ___ se anota con la hora de la última mano.]]></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Escribe tu hoja de entrega: cinco puntos de revisión, la hora de la última mano, el tiempo que el cliente debe esperar para mover muebles y tres líneas de lo que queda fuera de tu trabajo. Después llénala con el último trabajo que entregaste y marca los puntos que no revisaste. Escribe en una línea cuál te costó más omitir y por qué. Si no tienes hoja, usa una nota del celular con los mismos cinco punto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1]]></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La hoja no necesita fecha ni formato: necesita existir antes del día de la entrega. Escribe a mano si es más rápido, porque una hoja que no se usa no sirve de nad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a entrega sin reclamo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1]]></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895600"/>
                <a:gridCol w="5219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tección]]></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ubrir lo que no se pinta antes de abrir la pin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uz rasa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luz de lado que deja ver la cobertura flo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bertu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no se vea el color anterior bajo la mano nue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ord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squinas, marcos y encuentros donde se nota el trabaj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empo de se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s horas que deben pasar antes de mover mueb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a entrega sin reclamo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1]]></a:t>
            </a:r>
          </a:p>
        </p:txBody>
      </p:sp>
      <p:graphicFrame>
        <p:nvGraphicFramePr>
          <p:cNvPr id="7" name="" descr=""/>
          <p:cNvGraphicFramePr>
            <a:graphicFrameLocks noGrp="1"/>
          </p:cNvGraphicFramePr>
          <p:nvPr/>
        </p:nvGraphicFramePr>
        <p:xfrm>
          <a:off x="514350" y="1257300"/>
          <a:ext cx="8115300" cy="866775"/>
        </p:xfrm>
        <a:graphic>
          <a:graphicData uri="http://schemas.openxmlformats.org/drawingml/2006/table">
            <a:tbl>
              <a:tblPr firstRow="1" bandRow="1"/>
              <a:tblGrid>
                <a:gridCol w="2895600"/>
                <a:gridCol w="52197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uera de alcanc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hiciste y queda escri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Memoria: la entrega sin reclamos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1]]></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negocios.lumbre.lat/object/neg-pin-r01-oa03"/>
              </a:rPr>
              <a:t><![CDATA[Abrir el juego en el OA]]></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protege antes de pinta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1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limpiar pintura fresca del piso es más caro que cubrirlo con lona y cinta.]]></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revisa la cobertura?]]></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2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Recorriendo el muro con la luz de lado, nunca con la lámpara encendida de frent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anota al terminar?]]></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3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hora de la última mano y las horas que faltan para devolver los mueble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dice de la humeda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4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Que no es trabajo de pintura: se documenta, se avisa y no se cobra como pintura.]]></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avisa de los riesgos?]]></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Lo que te llevas · Tarjetas de repaso rápido · Tarjeta 5 de 5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Antes de empezar y por escrito: altura, solventes y permiso del luga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Lo que te llevas]]></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gunda pregunta del producto: escribe la lista de lo que queda fuera de tu trabajo con las cinco rayas más frecuentes de tu oficio. Esa lista, pegada en la hoja de entrega, es lo que evita que un reclamo razonable se convierta en una discusión sobre el precio.]]></a:t>
            </a:r>
          </a:p>
        </p:txBody>
      </p:sp>
      <p:sp>
        <p:nvSpPr>
          <p:cNvPr id="9" name=""/>
          <p:cNvSpPr txBox="1"/>
          <p:nvPr/>
        </p:nvSpPr>
        <p:spPr>
          <a:xfrm>
            <a:off x="514350" y="33813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Piensa en las cinco cosas que más te han pedido y que nunca has cobrado: ésas son las que van en la lista.]]></a:t>
            </a:r>
          </a:p>
        </p:txBody>
      </p:sp>
      <p:sp>
        <p:nvSpPr>
          <p:cNvPr id="10" name=""/>
          <p:cNvSpPr txBox="1"/>
          <p:nvPr/>
        </p:nvSpPr>
        <p:spPr>
          <a:xfrm>
            <a:off x="514350" y="40862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1]]></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usa un caso ficticio: Irene y «Pinturas Irene» no existen, y los tiempos, las horas y los montos son cifras de práctica para aprender a entregar con una lista, no precios de mercado ni estadísticas. Para el tiempo de secado, manda la hoja técnica del producto que uses y las indicaciones de seguridad del fabricante; este caso es sólo un ejemplo de organización del trabajo. Para el contexto fiscal y legal de México, la fuente oficial vigente es el Servicio de Administración Tributaria, y para lo de consumo la PROFECO. Esta orientación general no sustituye la asesoría de un contador o un abogado.]]></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y para saber má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1]]></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profeco"/>
              </a:rPr>
              <a:t><![CDATA[PROFECO: información de precios y proveedores]]></a:t>
            </a:r>
          </a:p>
        </p:txBody>
      </p:sp>
      <p:sp>
        <p:nvSpPr>
          <p:cNvPr id="8" name=""/>
          <p:cNvSpPr txBox="1"/>
          <p:nvPr/>
        </p:nvSpPr>
        <p:spPr>
          <a:xfrm>
            <a:off x="514350" y="1590675"/>
            <a:ext cx="8115300" cy="3048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Consulta la información de precios de los materiales antes de fijar los tuyos.]]></a:t>
            </a:r>
          </a:p>
        </p:txBody>
      </p:sp>
      <p:sp>
        <p:nvSpPr>
          <p:cNvPr id="9" name=""/>
          <p:cNvSpPr txBox="1"/>
          <p:nvPr/>
        </p:nvSpPr>
        <p:spPr>
          <a:xfrm>
            <a:off x="514350" y="19526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www.gob.mx/sat"/>
              </a:rPr>
              <a:t><![CDATA[SAT: obligaciones y comprobantes fiscales]]></a:t>
            </a:r>
          </a:p>
        </p:txBody>
      </p:sp>
      <p:sp>
        <p:nvSpPr>
          <p:cNvPr id="10" name=""/>
          <p:cNvSpPr txBox="1"/>
          <p:nvPr/>
        </p:nvSpPr>
        <p:spPr>
          <a:xfrm>
            <a:off x="514350" y="23241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Revisa qué obligaciones aplican a tu forma de trabajo antes de emitir comprobante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1]]></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hora sabes tres cosas: el orden en que se ejecuta el trabajo, lo que se revisa antes de entregar y lo que tiene que quedar escrito. Lo que falta es el papel: una hoja de entrega con cinco puntos de revisión, la hora de la última mano, el tiempo de secado y las tres líneas de lo que quedó fuera de tu trabajo. Escríbela mañana y llénala en tu primer trabajo. La hoja no sustituye tu oficio: sólo deja por escrito lo que hoy vive en tu memori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1]]></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b23-mcq]]></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b24-num]]></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b25-vf]]></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b26-match]]></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b27-sort]]></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negocios.lumbre.lat/object/neg-pin-r01-oa03"/>
              </a:rPr>
              <a:t><![CDATA[Ejecutar y entregar: cobertura, limpieza y tiempo de secado]]></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1]]></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b28-secuencia]]></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b29-detective]]></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b30-llena]]></a:t>
            </a:r>
          </a:p>
        </p:txBody>
      </p:sp>
      <p:sp>
        <p:nvSpPr>
          <p:cNvPr id="10" name=""/>
          <p:cNvSpPr txBox="1"/>
          <p:nvPr/>
        </p:nvSpPr>
        <p:spPr>
          <a:xfrm>
            <a:off x="514350" y="227647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Sabes ordenar el trabajo, proteger el entorno y entregar con una lista de revisión. Siguiente paso: cómo convertir el mantenimiento en un servicio recurrente que se cotiza aparte.]]></a:t>
            </a:r>
          </a:p>
        </p:txBody>
      </p:sp>
      <p:sp>
        <p:nvSpPr>
          <p:cNvPr id="11" name=""/>
          <p:cNvSpPr txBox="1"/>
          <p:nvPr/>
        </p:nvSpPr>
        <p:spPr>
          <a:xfrm>
            <a:off x="514350" y="32766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lista de revisión y revisa los cinco puntos uno por uno. Casi siempre el fallo está en dar por buena la cobertura sin mirarla con luz de lado, o en no anotar la hora de la última man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2026-10-25T03:36:07Z</dcterms:created>
  <dcterms:modified xsi:type="dcterms:W3CDTF">2026-10-25T03:36:07Z</dcterms:modified>
  <dc:title>Ejecutar y entregar: cobertura, limpieza y tiempo de secado</dc:title>
  <dc:description>Presentación editable del OA «Ejecutar y entregar: cobertura, limpieza y tiempo de secado». Enlace: https://negocios.lumbre.lat/object/neg-pin-r01-oa03</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