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presProps" Target="presProps.xml"/>
  <Relationship Id="rId70" Type="http://schemas.openxmlformats.org/officeDocument/2006/relationships/viewProps" Target="viewProps.xml"/>
  <Relationship Id="rId7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Nego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ope-r01-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Los cuatro datos que no pueden faltar»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ope-r01-oa01]]></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ope-r01-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ope-r01-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Los tres errores que la orden evita»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de la llamada a la orden confirm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Paso 1. Lo que pidió la cli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el caso ficticio del ejercicio, una clienta del taller llama porque su lavadora no centrifuga y suena fuerte. Marisol anota la falla con las palabras de la clienta, no con las suyas, y le da un número de orden: el 11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de la llamada a la orden confirm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Paso 2. Lo que todavía no se sa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esa llamada nadie sabe el modelo. Marisol no lo adivina: pide una foto de la etiqueta y pregunta si está tapada. La clienta la busca y la manda. El modelo anotado ese día es el que evita todo lo de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de la llamada a la orden confirm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Paso 3. Lo acordado,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sol escribe el trabajo acordado: se revisa el eje y el amortiguador, se cambia lo que esté gastado, la garantía es de treinta días en la pieza cambiada y la entrega es el jueves en la tarde. Y escribe lo que no entra: el ruido de la centrífuga no se revisa en esta vi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de la llamada a la orden confirm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Paso 4. La confi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desarmar, Marisol devuelve el pedido por mensaje en cuatro renglones: el modelo, la falla, lo que se hace y el día de entrega. La clienta responde que el modelo está bien y que el jueves en la tarde le sir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de la llamada a la orden confirm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Paso 5. La orden cer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eda escrito el número de orden, la fecha, la falla con las palabras de la clienta, el alcance, lo que no entra, la fecha de entrega y la responsable. Desde ese momento, si algo cambia, se cambia sobre el papel y no sobre la mem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pedido que llegó si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Paso 1. El pedido que suena bi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administración de un edificio de departamentos pide revisar y ajustar ocho lavadoras antes de que empiece el mes. El trabajo suena útil, el cliente es serio y paga bi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1]]></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pedido que llegó si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Paso 2. Lo que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sol pregunta tres cosas: para qué día las necesitan, cuántos son exactamente y quién las entrega. La respuesta es que las ocho se entregarán el lunes, pero cuando estén listas. No hay hora, no hay orden y no hay no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1]]></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pedido que llegó si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Paso 3. La orden con lo que sí ha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sol levanta la orden con lo que está claro: ocho lavadoras, revisión y ajuste, y una fecha tentativa para el jueves de la semana siguiente. Deja anotado que la hora de entrega y el nombre de quien recibe quedan pend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1]]></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pedido que llegó si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Paso 4. La confirmación que tar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aceptar, llama a la administración y pide lo que falta: la hora, el nombre de quien recibe y si las ocho son del mismo modelo. La respuesta tarda dos días, y esos dos días Marisol no toca esos apar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1]]></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pedido que llegó si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Paso 5. El trabajo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uando llega la confirmación, la orden queda completa y el trabajo entra en la semana con fecha y responsable. Si la llamada se hubiera quedado en cuando estén listas, el trabajo habría entrado sin lugar, y la fecha prometida en la calle habría sido la de Marisol, no la d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1]]></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Falta el modelo en la orden, y se resuelve con una línea escrita y una pregunta antes de desa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spuesta útil no es la culpa ni el documento: es el dato. El modelo se escribe en la orden y se confirma en una línea antes de desarmar, y esa línea evita comprar la pieza equivocada. La primera opción deja el problema donde estaba, la tercera confunde el equipo con la información y la cuarta mueve la falla al final, cuando ya se gastó el trabajo. El caso es ficticio y los datos son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os tres errores y el paso 2 d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ope-r01-oa01]]></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45 minutos (tolerancia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on tres bloques de quince minutos: quince por la primera llamada, quince por la segunda y quince por escribir la orden, es decir 45 minutos. Si tu resultado se acerca a 30, estás contando las llamadas y te olvidaste del papel.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pasos 4 y 5 del ejemplo resuelt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ope-r01-oa01]]></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hoja dice lo que tú entendiste; la confirmación revisa si lo que entendiste es lo que el cliente quiso. La orden puede estar impecable y aun así tener un error de interpretación, y ese error sólo aparece cuando le lees el pedido de vuelta a quien lo pidió. Confirmar cuesta quince minutos; descubrir el error, un trabajo rehe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el paso 4 d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ope-r01-oa01]]></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o que pidió el cliente → ¿Qué falla y qué hace o qué no hace el apar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o que quedó acordado → ¿Qué se revisa y qué NO se revisa en esta vi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fecha → ¿Qué día y a qué hora lo necesita, y de dónde se recog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responsable → ¿Quién hace el trabajo y a quién se le avisa si algo sale 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hueco de la orden tiene su pregunta: la falla, el alcance, la fecha y el responsable. La tabla de la sección 2 las ordena igual, dato por d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ope-r01-oa01]]></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Anotar la falla con las palabras del cliente y dar un número de orden → Ano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Preguntar al cliente lo que falta: modelo, alcance, fecha → Con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scribir lo acordado y también lo que NO entra en el trabajo → Escrib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Guardar la hoja con los cuatro datos y el responsable → Cer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l flujo de la llamada a la orden confirm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ope-r01-oa01]]></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cordado · fu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 acordado es lo que se hace, y también lo que no. La segunda respuesta es lo que se anota como no entra, porque un trabajo extra que nadie pidió es un trabajo que nadie va a pa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os cuatro datos y el paso 3 d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ope-r01-oa01]]></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eerle a la clienta el pedido anotado y preguntarle lo que falta → Comprar y traer la pieza que sí corresponde al modelo anotado → Abrir el paquete de la pieza y empezar el trabajo → Anotar en la orden las horas que tomó y las piezas que se usaron → Cerrar la hoja con los cuatro datos y el respons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la confirmación, porque sin el modelo confirmado se compra la pieza equivocada. Después se trae la pieza, después se trabaja, después se anotan las horas y las piezas realmente usadas, y al final se cierra la hoja. El paso de las horas va después del trabajo por una razón: se anotan las horas que se gastaron, no las que se supusier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ejemplo resuelto 1 y la figura del flujo de la llamada a la orden confirm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ope-r01-oa01]]></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confirmación con el cliente es opcional si la orden de trabajo ya está comp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nota confunde la orden con la confirmación: la hoja dice lo que tú entendiste, y sólo la lectura en voz alta revela si el cliente quiso otra cosa. La cuarta nota es el error caro: trabajar sin el modelo anotado es comprar la pieza equivocada. La primera, la tercera y la quinta sí se sostienen: la orden protege el trabajo, el qué no evita el trabajo extra y el responsable deja claro quién respo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figura de los tres err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ope-r01-oa01]]></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Toma el último trabajo que entregaste y arma su orden de trabajo con los cuatro datos: lo que pidió el cliente con sus palabras, lo que quedó acordado (incluido lo que no entró), la fecha prometida y el responsable. Después escribe las tres preguntas que le harías al cliente si pudieras volver atrás. Con la hoja llena, responde en una línea qué dato te costó más encont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 Memoria: los cuatro datos y su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1]]></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 Memoria: los cuatro datos y su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1]]></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Lo que te llevas · Memoria: los cuatro datos y su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1]]></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os cuatro datos de una orden de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o que pidió el cliente, lo que quedó acordado, la fecha y el respons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1]]></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se confirma el pedido con 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la hoja puede estar bien escrita y aun así guardar una interpretación equivoc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1]]></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escribe además de lo que sí se va a ha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o que no se va a hacer en esa vi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1]]></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to toma una confirmación en el cas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os quince minutos de llamada y quince minutos para escribir la 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1]]></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rror evita tener el modelo ano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mprar la pieza equivocada y rehacer el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Segunda pregunta del producto: escoge un trabajo de esta semana y escribe la frase con la que le dirías al cliente qué no se va a revisar. Después escríbela como se la vas a decir. Si la frase te da pena, esa es exactamente la que necesita un renglón en la 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flexión» (2 de 2).]]></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1]]></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3).]]></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7067" r:id="rId1"/>
    <p:sldLayoutId id="2481917068" r:id="rId2"/>
    <p:sldLayoutId id="2481917069" r:id="rId3"/>
    <p:sldLayoutId id="248191707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286dd1a57dfbd06229091261453eef8cd7f56a8584c807651.jpg"/>
  <Relationship Id="rId3" Type="http://schemas.openxmlformats.org/officeDocument/2006/relationships/hyperlink" Target="https://negocios.lumbre.lat/object/neg-ope-r01-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1"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1" TargetMode="External"/>
  <Relationship Id="rId3" Type="http://schemas.openxmlformats.org/officeDocument/2006/relationships/hyperlink" Target="https://negocios.lumbre.lat/object/neg-ope-r01-oa01" TargetMode="External"/>
  <Relationship Id="rId4" Type="http://schemas.openxmlformats.org/officeDocument/2006/relationships/hyperlink" Target="https://negocios.lumbre.lat/object/neg-ope-r01-oa01" TargetMode="External"/>
  <Relationship Id="rId5"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1"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1"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1" TargetMode="External"/>
  <Relationship Id="rId3" Type="http://schemas.openxmlformats.org/officeDocument/2006/relationships/hyperlink" Target="https://negocios.lumbre.lat/object/neg-ope-r01-oa01" TargetMode="External"/>
  <Relationship Id="rId4" Type="http://schemas.openxmlformats.org/officeDocument/2006/relationships/hyperlink" Target="https://negocios.lumbre.lat/object/neg-ope-r01-oa01" TargetMode="External"/>
  <Relationship Id="rId5"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1"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1"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1" TargetMode="External"/>
  <Relationship Id="rId3" Type="http://schemas.openxmlformats.org/officeDocument/2006/relationships/hyperlink" Target="https://negocios.lumbre.lat/object/neg-ope-r01-oa01" TargetMode="External"/>
  <Relationship Id="rId4" Type="http://schemas.openxmlformats.org/officeDocument/2006/relationships/hyperlink" Target="https://negocios.lumbre.lat/object/neg-ope-r01-oa01" TargetMode="External"/>
  <Relationship Id="rId5"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1"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1" TargetMode="Externa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1" TargetMode="External"/>
  <Relationship Id="rId3" Type="http://schemas.openxmlformats.org/officeDocument/2006/relationships/hyperlink" Target="https://negocios.lumbre.lat/object/neg-ope-r01-oa01" TargetMode="External"/>
  <Relationship Id="rId4"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1"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1"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1"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1"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1"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1" TargetMode="External"/>
  <Relationship Id="rId3" Type="http://schemas.openxmlformats.org/officeDocument/2006/relationships/hyperlink" Target="https://www.gob.mx/sat" TargetMode="Externa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1" TargetMode="External"/>
  <Relationship Id="rId3" Type="http://schemas.openxmlformats.org/officeDocument/2006/relationships/hyperlink" Target="https://www.gob.mx/profeco" TargetMode="External"/>
  <Relationship Id="rId4"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1" TargetMode="Externa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1"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1"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1" TargetMode="External"/>
  <Relationship Id="rId3" Type="http://schemas.openxmlformats.org/officeDocument/2006/relationships/notesSlide" Target="../notesSlides/notesSlide66.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gistr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firma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edid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ord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rabaj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vi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rror]]></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Negocios]]></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neg-ope-r01-oa01"/>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1"/>
              </a:rPr>
              <a:t><![CDATA[Registrar y confirmar pedidos: la orden de trabajo que evita el err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vantar una orden de trabajo con lo que pidió el cliente, lo que quedó acordado, la fecha prometida y el responsable, y confirmarla con el cliente antes de empezar, para que ningún trabajo se haga sobre una versión del pedido que sólo existe en la memoria de algui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1"/>
              </a:rPr>
              <a:t><![CDATA[Registrar y confirmar pedidos: la orden de trabajo que evita el err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a lección del curso «Operación y calidad en negocios pequeños». Sirve a la ruta «Ya tengo un negocio» (recorrido «Ordenar la operación») y a la ruta «Quiero independizarme con mi oficio». Parte del caso ficticio de Marisol y su «Taller Marisol». Construye los cuatro datos de una orden de trabajo, la llamada de confirmación y los tres errores que esa llamada evita. Termina con ocho actividades evaluadas, dos juegos de repaso y un producto.]]></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Negoci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1"/>
              </a:rPr>
              <a:t><![CDATA[Registrar y confirmar pedidos: la orden de trabajo que evita el err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6]]></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orden de trabajo · confirmación del pedido · alcance del trabajo · fecha prometida · errores de entreg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1"/>
              </a:rPr>
              <a:t><![CDATA[Registrar y confirmar pedidos: la orden de trabajo que evita el err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6]]></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errores que salen de un taller casi nunca son de oficio: son de memoria. El aparato vuelve con una falla que no era la que reportaste, el cliente recuerda una pieza que nadie anotó, la fecha que prometiste quedó en otro papel. Cada uno de esos errores cuesta lo mismo: un trabajo rehecho, un cliente que deja de confiar y una semana que se va en arreglar en vez de en trabajar. Esta lección te da el documento que evita la mayor parte de ellos y el paso que lo cierra: la orden de trabajo con sus cuatro datos, y la llamada de confirmación que se hace antes de desarmar nad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1"/>
              </a:rPr>
              <a:t><![CDATA[Registrar y confirmar pedidos: la orden de trabajo que evita el err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6]]></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l cliente te llamara ahorita y te preguntara qué quedamos en hacer y para cuándo, ¿puedes contestarle sin buscar nada? Si la respuesta es sí, tu taller ya controla su operación. Si es no, lo que falta es un papel, no más esfuerz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os cuatro datos que no pueden falt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1"/>
              </a:rPr>
              <a:t><![CDATA[Registrar y confirmar pedidos: la orden de trabajo que evita el err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orden de trabajo es la hoja interna que acompaña a cada trabajo. No es un contrato ni un respaldo que va al cliente: es el papel que evita que un trabajo cambie de camino a medio hacer. La hoja completa, con sus momentos de llenado, la explica la herramienta T10, Orden de trabajo; aquí lo que importa es qué datos tiene que llevar, porque de ellos depende que nadie tenga que adivinar.]]></a:t>
            </a:r>
          </a:p>
        </p:txBody>
      </p:sp>
      <p:sp>
        <p:nvSpPr>
          <p:cNvPr id="8" name=""/>
          <p:cNvSpPr txBox="1"/>
          <p:nvPr/>
        </p:nvSpPr>
        <p:spPr>
          <a:xfrm>
            <a:off x="514350" y="36004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6004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pidió el cliente, con sus palabras: la lavadora no centrifuga y suena fuerte. Tu versión técnica puede esperar; la del cliente es la referencia contra la que se revisa la entreg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os cuatro datos que no pueden falt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1"/>
              </a:rPr>
              <a:t><![CDATA[Registrar y confirmar pedidos: la orden de trabajo que evita el err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6]]></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quedó acordado: qué se hace, qué no se hace y con qué garantía. El qué no importa tanto como el qué sí, porque es lo que evita el trabajo extra que nadie pidió.]]></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echa: el día y la hora en que se entrega, y también cuándo se recoge. Sin fecha, el trabajo no tiene lugar y nadie sabe qué se rompió.]]></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sponsable: quién hace el trabajo y quién atiende al cliente. Cuando el taller es de una sola persona, esa persona es responsable de todo, y por eso mismo escribe la hoj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os cuatro datos que no pueden falt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1"/>
              </a:rPr>
              <a:t><![CDATA[Registrar y confirmar pedidos: la orden de trabajo que evita el err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tro datos, cuatro renglones. Si un renglón necesita tres líneas, el acuerdo todavía no está claro.]]></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uatro-datos.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os cuatro datos que no pueden falt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1"/>
              </a:rPr>
              <a:t><![CDATA[Registrar y confirmar pedidos: la orden de trabajo que evita el err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6]]></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gla del renglón]]></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un dato no cabe en un renglón, es que todavía no está acordado. Por eso la orden de trabajo se escribe corta: cuatro datos, un renglón cada uno. Cuando un dato necesita tres renglones, el problema no es el papel: es que el acuerdo no está clar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Confirmar es leer el pedido en voz al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1"/>
              </a:rPr>
              <a:t><![CDATA[Registrar y confirmar pedidos: la orden de trabajo que evita el err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orden de trabajo bien escrita puede tener un error: el error de quien escribió lo que quiso entender. Por eso la confirmación es un paso aparte y no un detalle de la llamada. Consiste en devolverle el pedido al cliente en lenguaje llano y preguntarle lo que falta. Cada llamada de confirmación le toma a Marisol unos quince minutos, y escribir la orden, otros quince. Es tiempo que se gasta antes de empezar, no despué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Confirmar es leer el pedido en voz al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1"/>
              </a:rPr>
              <a:t><![CDATA[Registrar y confirmar pedidos: la orden de trabajo que evita el err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onfirmación no es una cortesía extra: es el paso donde se descubre que el modelo estaba equivocado.]]></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de-la-llamada-a-la-orden.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Confirmar es leer el pedido en voz al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1"/>
              </a:rPr>
              <a:t><![CDATA[Registrar y confirmar pedidos: la orden de trabajo que evita el err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preguntas de la confirmación no son un guion fijo: son las que cierran los huecos de los cuatro datos. Cada hueco tiene su pregunt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Confirmar es leer el pedido en voz al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1"/>
              </a:rPr>
              <a:t><![CDATA[Registrar y confirmar pedidos: la orden de trabajo que evita el err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6]]></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cuatro datos y la pregunta que los confirma. Caso ficticio del ejercici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1"/>
              </a:rPr>
              <a:t><![CDATA[Registrar y confirmar pedidos: la orden de trabajo que evita el err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6]]></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2000250"/>
                <a:gridCol w="3095625"/>
                <a:gridCol w="30194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ato de la orde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a pregunta que lo confir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pasa si no se pregu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pidió e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falla y qué hace o qué no hace el apar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repara lo que tú supusiste, no lo que el cliente pidi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quedó acord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revisa y qué NO se revisa en esta visi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hace trabajo extra que nadie pidió y nadie va a pag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1"/>
              </a:rPr>
              <a:t><![CDATA[Registrar y confirmar pedidos: la orden de trabajo que evita el err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6]]></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2000250"/>
                <a:gridCol w="3095625"/>
                <a:gridCol w="30194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ato de la orde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a pregunta que lo confir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pasa si no se pregu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día y a qué hora lo necesita, y de dónde se recog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trabajo entra sin lugar y la entrega se va para atrá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respons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hace el trabajo y a quién se le avisa si algo sale m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error se busca en el taller y no aparece en ninguna pa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os tres errores que la orden evi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1"/>
              </a:rPr>
              <a:t><![CDATA[Registrar y confirmar pedidos: la orden de trabajo que evita el err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taller del caso ficticio de esta lección, el error más caro no fue una reparación difícil: fue una pieza comprada para el modelo equivocado. La etiqueta del aparato estaba tapada por una manguera, la clienta no había dicho el modelo y nadie lo anotó. Se compró la pieza equivocada, se gastó una hora de trabajo y la clienta esperó tres días. Nada de eso fue falta de oficio: fue falta de un dato escrit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os tres errores que la orden evi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1"/>
              </a:rPr>
              <a:t><![CDATA[Registrar y confirmar pedidos: la orden de trabajo que evita el err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s tres errores salen siempre de lo mismo: un dato que se quedó en la cabeza de alguien.]]></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res-errores.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os tres errores que la orden evi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1"/>
              </a:rPr>
              <a:t><![CDATA[Registrar y confirmar pedidos: la orden de trabajo que evita el err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6]]></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odelo equivocado: se compra la pieza que no es y el trabajo se rehace. Lo evita una línea en la orden y una pregunta en la confirmación.]]></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lcance que se creció: se revisa de más lo que nadie pidió pagar. Lo evita escribir qué no entra en el trabajo.]]></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echa perdida: el trabajo entra sin lugar y se entrega tarde. Lo evita anotar el día y la hora, y confirmarlo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os tres errores que la orden evi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1"/>
              </a:rPr>
              <a:t><![CDATA[Registrar y confirmar pedidos: la orden de trabajo que evita el err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6]]></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cuesta un error de papel]]></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 el caso ficticio del ejercicio, rehacer ese trabajo le costó a Marisol una hora de su tiempo, tres días de espera de la clienta y una visita de cortesía que nadie le había pedido. Son cifras de práctica, no un costo de mercado: sirven para poner orden en lo que se pierde cuando el pedido no quedó escrit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1"/>
              </a:rPr>
              <a:t><![CDATA[Registrar y confirmar pedidos: la orden de trabajo que evita el err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1: la llamada que evitó el trabajo rehecho · Ejemplo resuelto 1: de la llamada a la orden confirmada · Paso 1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o que pidió la client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caso ficticio del ejercicio, una clienta del taller llama porque su lavadora no centrifuga y suena fuerte. Marisol anota la falla con las palabras de la clienta, no con las suyas, y le da un número de orden: el 11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1"/>
              </a:rPr>
              <a:t><![CDATA[Registrar y confirmar pedidos: la orden de trabajo que evita el err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1: la llamada que evitó el trabajo rehecho · Ejemplo resuelto 1: de la llamada a la orden confirmada · Paso 2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 que todavía no se sabe]]></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sa llamada nadie sabe el modelo. Marisol no lo adivina: pide una foto de la etiqueta y pregunta si está tapada. La clienta la busca y la manda. El modelo anotado ese día es el que evita todo lo demá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1"/>
              </a:rPr>
              <a:t><![CDATA[Registrar y confirmar pedidos: la orden de trabajo que evita el err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1: la llamada que evitó el trabajo rehecho · Ejemplo resuelto 1: de la llamada a la orden confirmada · Paso 3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o acordado, escrit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escribe el trabajo acordado: se revisa el eje y el amortiguador, se cambia lo que esté gastado, la garantía es de treinta días en la pieza cambiada y la entrega es el jueves en la tarde. Y escribe lo que no entra: el ruido de la centrífuga no se revisa en esta visit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1"/>
              </a:rPr>
              <a:t><![CDATA[Registrar y confirmar pedidos: la orden de trabajo que evita el err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1: la llamada que evitó el trabajo rehecho · Ejemplo resuelto 1: de la llamada a la orden confirmada · Paso 4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confirmación]]></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desarmar, Marisol devuelve el pedido por mensaje en cuatro renglones: el modelo, la falla, lo que se hace y el día de entrega. La clienta responde que el modelo está bien y que el jueves en la tarde le sirv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1"/>
              </a:rPr>
              <a:t><![CDATA[Registrar y confirmar pedidos: la orden de trabajo que evita el err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1: la llamada que evitó el trabajo rehecho · Ejemplo resuelto 1: de la llamada a la orden confirmada · Paso 5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 La orden cerrad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da escrito el número de orden, la fecha, la falla con las palabras de la clienta, el alcance, lo que no entra, la fecha de entrega y la responsable. Desde ese momento, si algo cambia, se cambia sobre el papel y no sobre la memori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1"/>
              </a:rPr>
              <a:t><![CDATA[Registrar y confirmar pedidos: la orden de trabajo que evita el err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1: la llamada que evitó el trabajo rehecho · Ejemplo resuelto 2: el pedido que llegó sin fecha · Paso 1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pedido que suena bien]]></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administración de un edificio de departamentos pide revisar y ajustar ocho lavadoras antes de que empiece el mes. El trabajo suena útil, el cliente es serio y paga bi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1"/>
              </a:rPr>
              <a:t><![CDATA[Registrar y confirmar pedidos: la orden de trabajo que evita el err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1: la llamada que evitó el trabajo rehecho · Ejemplo resuelto 2: el pedido que llegó sin fecha · Paso 2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 que falt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pregunta tres cosas: para qué día las necesitan, cuántos son exactamente y quién las entrega. La respuesta es que las ocho se entregarán el lunes, pero cuando estén listas. No hay hora, no hay orden y no hay nomb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1"/>
              </a:rPr>
              <a:t><![CDATA[Registrar y confirmar pedidos: la orden de trabajo que evita el err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1: la llamada que evitó el trabajo rehecho · Ejemplo resuelto 2: el pedido que llegó sin fecha · Paso 3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orden con lo que sí hay]]></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levanta la orden con lo que está claro: ocho lavadoras, revisión y ajuste, y una fecha tentativa para el jueves de la semana siguiente. Deja anotado que la hora de entrega y el nombre de quien recibe quedan pendient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1"/>
              </a:rPr>
              <a:t><![CDATA[Registrar y confirmar pedidos: la orden de trabajo que evita el err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1: la llamada que evitó el trabajo rehecho · Ejemplo resuelto 2: el pedido que llegó sin fecha · Paso 4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confirmación que tard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aceptar, llama a la administración y pide lo que falta: la hora, el nombre de quien recibe y si las ocho son del mismo modelo. La respuesta tarda dos días, y esos dos días Marisol no toca esos aparato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1"/>
              </a:rPr>
              <a:t><![CDATA[Registrar y confirmar pedidos: la orden de trabajo que evita el err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1: la llamada que evitó el trabajo rehecho · Ejemplo resuelto 2: el pedido que llegó sin fecha · Paso 5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 El trabajo con fech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llega la confirmación, la orden queda completa y el trabajo entra en la semana con fecha y responsable. Si la llamada se hubiera quedado en cuando estén listas, el trabajo habría entrado sin lugar, y la fecha prometida en la calle habría sido la de Marisol, no la del client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1"/>
              </a:rPr>
              <a:t><![CDATA[Registrar y confirmar pedidos: la orden de trabajo que evita el err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decisiones y un producto. La primera: toda orden de trabajo tiene cuatro datos, ni uno más ni uno menos. La segunda: antes de desarmar nada, el pedido se lee en voz alta al cliente. Y el producto: la orden de trabajo de un trabajo real tuyo, con sus cuatro datos y con la confirmación escrita. La hoja que la sostiene, con sus campos y sus momentos, está en la herramienta T10, Orden de trabajo; y el calendario donde esos trabajos se ven uno junto a otro está en la herramienta T13, Agenda de pedido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1"/>
              </a:rPr>
              <a:t><![CDATA[Registrar y confirmar pedidos: la orden de trabajo que evita el err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isol llega a casa de una clienta a cambiar una pieza y el modelo del aparato no está anotado en la orden. La etiqueta está tapada. ¿Qué falta y qué lo resuelve?]]></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Falta que el cliente avise del modelo: sin ese dato no hay trabajo posible.]]></a:t>
            </a:r>
          </a:p>
        </p:txBody>
      </p:sp>
      <p:sp>
        <p:nvSpPr>
          <p:cNvPr id="10" name=""/>
          <p:cNvSpPr txBox="1"/>
          <p:nvPr/>
        </p:nvSpPr>
        <p:spPr>
          <a:xfrm>
            <a:off x="666750" y="3343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ta el modelo en la orden, y se resuelve con una línea escrita y una pregunta antes de desarma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1"/>
              </a:rPr>
              <a:t><![CDATA[Registrar y confirmar pedidos: la orden de trabajo que evita el err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6]]></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Falta una herramienta nueva: con equipo nuevo se identifica el modelo.]]></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Falta un documento firmado: sin firma no se puede cobrar el trabaj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1"/>
              </a:rPr>
              <a:t><![CDATA[Registrar y confirmar pedidos: la orden de trabajo que evita el err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la confirmación del pedido de las ocho lavadoras costó dos llamadas de quince minutos cada una, más quince minutos para escribir la orden. ¿Cuántos minutos tomó en total? Redondea a un número entero.]]></a:t>
            </a:r>
          </a:p>
        </p:txBody>
      </p:sp>
      <p:sp>
        <p:nvSpPr>
          <p:cNvPr id="9" name=""/>
          <p:cNvSpPr txBox="1"/>
          <p:nvPr/>
        </p:nvSpPr>
        <p:spPr>
          <a:xfrm>
            <a:off x="628650" y="2981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minutos): ________________]]></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1"/>
              </a:rPr>
              <a:t><![CDATA[Registrar y confirmar pedidos: la orden de trabajo que evita el err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la orden de trabajo está bien escrita, confirmar el pedido con el cliente es un paso opcional: la hoja ya lo dice tod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1"/>
              </a:rPr>
              <a:t><![CDATA[Registrar y confirmar pedidos: la orden de trabajo que evita el err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dato de la orden de trabajo con la pregunta que lo confirm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o que pidió el cliente]]></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o que quedó acordado]]></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a fecha]]></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responsable]]></a:t>
            </a:r>
          </a:p>
        </p:txBody>
      </p:sp>
      <p:sp>
        <p:nvSpPr>
          <p:cNvPr id="14" name=""/>
          <p:cNvSpPr txBox="1"/>
          <p:nvPr/>
        </p:nvSpPr>
        <p:spPr>
          <a:xfrm>
            <a:off x="514350" y="4010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42862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é se revisa y qué NO se revisa en esta visit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1"/>
              </a:rPr>
              <a:t><![CDATA[Registrar y confirmar pedidos: la orden de trabajo que evita el err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é día y a qué hora lo necesita, y de dónde se recog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ién hace el trabajo y a quién se le avisa si algo sale mal?]]></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é falla y qué hace o qué no hace el aparat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1"/>
              </a:rPr>
              <a:t><![CDATA[Registrar y confirmar pedidos: la orden de trabajo que evita el err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para levantar y cerrar una orden de trabaj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nota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nfirmar]]></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scribir]]></a:t>
            </a:r>
          </a:p>
        </p:txBody>
      </p:sp>
      <p:sp>
        <p:nvSpPr>
          <p:cNvPr id="13" name=""/>
          <p:cNvSpPr txBox="1"/>
          <p:nvPr/>
        </p:nvSpPr>
        <p:spPr>
          <a:xfrm>
            <a:off x="628650" y="33242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errar]]></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notar la falla con las palabras del cliente y dar un número de orden]]></a:t>
            </a:r>
          </a:p>
        </p:txBody>
      </p:sp>
      <p:sp>
        <p:nvSpPr>
          <p:cNvPr id="15" name=""/>
          <p:cNvSpPr txBox="1"/>
          <p:nvPr/>
        </p:nvSpPr>
        <p:spPr>
          <a:xfrm>
            <a:off x="514350" y="4038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reguntar al cliente lo que falta: modelo, alcance, fech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1"/>
              </a:rPr>
              <a:t><![CDATA[Registrar y confirmar pedidos: la orden de trabajo que evita el err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scribir lo acordado y también lo que NO entra en el trabaj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Guardar la hoja con los cuatro datos y el responsable]]></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1"/>
              </a:rPr>
              <a:t><![CDATA[Registrar y confirmar pedidos: la orden de trabajo que evita el err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orden de trabajo lleva cuatro datos: lo que pidió el cliente, lo que quedó ___, la fecha y el responsable. En el caso ficticio del ejercicio, la clienta pidió revisar el eje y el amortiguador, y quedó ___ revisar el ruido de la centrífug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1"/>
              </a:rPr>
              <a:t><![CDATA[Registrar y confirmar pedidos: la orden de trabajo que evita el err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isol va a empezar un trabajo. Ordena lo que hace, del primero al último.]]></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eerle a la clienta el pedido anotado y preguntarle lo que falta]]></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errar la hoja con los cuatro datos y el responsable]]></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prar y traer la pieza que sí corresponde al modelo anotado]]></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brir el paquete de la pieza y empezar el trabajo]]></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notar en la orden las horas que tomó y las piezas que se usaro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1"/>
              </a:rPr>
              <a:t><![CDATA[Registrar y confirmar pedidos: la orden de trabajo que evita el err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lguien escribió estas cinco notas en la libreta del taller.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a orden de trabajo sirve para que el trabajo siga igual aunque cambie la persona que lo hace.]]></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confirmación con el cliente es opcional si la orden de trabajo ya está completa.]]></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cribir qué no se va a revisar es tan importante como escribir qué sí se va a revisa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1"/>
              </a:rPr>
              <a:t><![CDATA[Registrar y confirmar pedidos: la orden de trabajo que evita el err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6]]></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 el modelo del aparato no está anotado, se puede trabajar igual y ver el modelo después.]]></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n un taller de una sola persona también se anota el responsable: escribir el nombre deja claro quién responde por ese trabaj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1"/>
              </a:rPr>
              <a:t><![CDATA[Registrar y confirmar pedidos: la orden de trabajo que evita el err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Toma el último trabajo que entregaste y arma su orden de trabajo con los cuatro datos: lo que pidió el cliente con sus palabras, lo que quedó acordado (incluido lo que no entró), la fecha prometida y el responsable. Después escribe las tres preguntas que le harías al cliente si pudieras volver atrás. Con la hoja llena, responde en una línea qué dato te costó más encontra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1"/>
              </a:rPr>
              <a:t><![CDATA[Registrar y confirmar pedidos: la orden de trabajo que evita el err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6]]></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No busques la orden perfecta: arma la de un trabajo que ya salió. Sirve más una orden real de hace una semana que una orden imaginaria que nunca escribes. Y si un dato no lo sabes, escribe que no lo sabes: esa es la primera decisión que sale de aquí.]]></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Memoria: los cuatro datos y su pregun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1"/>
              </a:rPr>
              <a:t><![CDATA[Registrar y confirmar pedidos: la orden de trabajo que evita el err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6]]></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2895600"/>
                <a:gridCol w="52197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pidió e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alla con sus palab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quedó acord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hace y qué no se ha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día y la hora en que se 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respons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hace el trabajo y quién respon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onfirm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erle el pedido al cliente antes de desarm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alcan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límite escrito del traba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Memoria: los cuatro datos y su pregun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1"/>
              </a:rPr>
              <a:t><![CDATA[Registrar y confirmar pedidos: la orden de trabajo que evita el err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6]]></a:t>
            </a:r>
          </a:p>
        </p:txBody>
      </p:sp>
      <p:graphicFrame>
        <p:nvGraphicFramePr>
          <p:cNvPr id="7" name="" descr=""/>
          <p:cNvGraphicFramePr>
            <a:graphicFrameLocks noGrp="1"/>
          </p:cNvGraphicFramePr>
          <p:nvPr/>
        </p:nvGraphicFramePr>
        <p:xfrm>
          <a:off x="514350" y="1257300"/>
          <a:ext cx="8115300" cy="1562100"/>
        </p:xfrm>
        <a:graphic>
          <a:graphicData uri="http://schemas.openxmlformats.org/drawingml/2006/table">
            <a:tbl>
              <a:tblPr firstRow="1" bandRow="1"/>
              <a:tblGrid>
                <a:gridCol w="2895600"/>
                <a:gridCol w="52197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número de ord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identificador que liga el trabajo con su 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no en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arte del pedido que queda fuera, dicha en voz a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Memoria: los cuatro datos y su pregunt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1"/>
              </a:rPr>
              <a:t><![CDATA[Registrar y confirmar pedidos: la orden de trabajo que evita el err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6]]></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negocios.lumbre.lat/object/neg-ope-r01-oa01"/>
              </a:rPr>
              <a:t><![CDATA[Abrir el juego en el O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1"/>
              </a:rPr>
              <a:t><![CDATA[Registrar y confirmar pedidos: la orden de trabajo que evita el err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os cuatro datos de una orden de trabaj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1"/>
              </a:rPr>
              <a:t><![CDATA[Registrar y confirmar pedidos: la orden de trabajo que evita el err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 que pidió el cliente, lo que quedó acordado, la fecha y el responsabl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1"/>
              </a:rPr>
              <a:t><![CDATA[Registrar y confirmar pedidos: la orden de trabajo que evita el err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se confirma el pedido con el client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1"/>
              </a:rPr>
              <a:t><![CDATA[Registrar y confirmar pedidos: la orden de trabajo que evita el err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la hoja puede estar bien escrita y aun así guardar una interpretación equivocad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1"/>
              </a:rPr>
              <a:t><![CDATA[Registrar y confirmar pedidos: la orden de trabajo que evita el err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escribe además de lo que sí se va a hacer?]]></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1"/>
              </a:rPr>
              <a:t><![CDATA[Registrar y confirmar pedidos: la orden de trabajo que evita el err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 que no se va a hacer en esa visit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1"/>
              </a:rPr>
              <a:t><![CDATA[Registrar y confirmar pedidos: la orden de trabajo que evita el err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to toma una confirmación en el caso del ejercici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1"/>
              </a:rPr>
              <a:t><![CDATA[Registrar y confirmar pedidos: la orden de trabajo que evita el err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os quince minutos de llamada y quince minutos para escribir la orde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1"/>
              </a:rPr>
              <a:t><![CDATA[Registrar y confirmar pedidos: la orden de trabajo que evita el err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rror evita tener el modelo anotad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1"/>
              </a:rPr>
              <a:t><![CDATA[Registrar y confirmar pedidos: la orden de trabajo que evita el err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mprar la pieza equivocada y rehacer el trabaj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1"/>
              </a:rPr>
              <a:t><![CDATA[Registrar y confirmar pedidos: la orden de trabajo que evita el err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gunda pregunta del producto: escoge un trabajo de esta semana y escribe la frase con la que le dirías al cliente qué no se va a revisar. Después escríbela como se la vas a decir. Si la frase te da pena, esa es exactamente la que necesita un renglón en la orden.]]></a:t>
            </a:r>
          </a:p>
        </p:txBody>
      </p:sp>
      <p:sp>
        <p:nvSpPr>
          <p:cNvPr id="9" name=""/>
          <p:cNvSpPr txBox="1"/>
          <p:nvPr/>
        </p:nvSpPr>
        <p:spPr>
          <a:xfrm>
            <a:off x="514350" y="33813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Una frase corta basta: hoy revisamos el eje y el amortiguador, y el ruido de la centrífuga se ve en otra visita. Lo que se dice en voz alta y se anota es lo que nadie puede cobrar mañan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1"/>
              </a:rPr>
              <a:t><![CDATA[Registrar y confirmar pedidos: la orden de trabajo que evita el err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1"/>
              </a:rPr>
              <a:t><![CDATA[Registrar y confirmar pedidos: la orden de trabajo que evita el err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usa un caso ficticio y cifras de práctica: no hay precios de mercado, salarios de referencia ni estadísticas. Para el contexto fiscal de México, la fuente oficial es el Servicio de Administración Tributaria (SAT) y la ley federal vigente en la fecha de publicación; para los derechos de quien compra una reparación, la fuente es la PROFECO. Esta orientación general no sustituye la asesoría de un contador o un abogado.]]></a:t>
            </a:r>
          </a:p>
        </p:txBody>
      </p:sp>
      <p:sp>
        <p:nvSpPr>
          <p:cNvPr id="8" name=""/>
          <p:cNvSpPr txBox="1"/>
          <p:nvPr/>
        </p:nvSpPr>
        <p:spPr>
          <a:xfrm>
            <a:off x="514350" y="3600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sat"/>
              </a:rPr>
              <a:t><![CDATA[SAT: obligaciones fiscales del negocio]]></a:t>
            </a:r>
          </a:p>
        </p:txBody>
      </p:sp>
      <p:sp>
        <p:nvSpPr>
          <p:cNvPr id="9" name=""/>
          <p:cNvSpPr txBox="1"/>
          <p:nvPr/>
        </p:nvSpPr>
        <p:spPr>
          <a:xfrm>
            <a:off x="514350" y="39719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s obligaciones que apliquen a tu forma de trabajo y anota la fecha de la págin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1"/>
              </a:rPr>
              <a:t><![CDATA[Registrar y confirmar pedidos: la orden de trabajo que evita el err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profeco"/>
              </a:rPr>
              <a:t><![CDATA[PROFECO: derechos de quien compra una reparación]]></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Revisa la información vigente sobre garantías de reparación antes de escribir la garantía en tu orden de trabaj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1"/>
              </a:rPr>
              <a:t><![CDATA[Registrar y confirmar pedidos: la orden de trabajo que evita el err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ora sabes tres cosas: qué cuatro datos lleva una orden de trabajo, por qué hay que confirmar el pedido con el cliente antes de desarmar nada, y qué tres errores caros evita ese papel. Lo que falta para que esto sirva en tu taller es un solo documento: la orden de trabajo de un trabajo real, con sus cuatro datos y con la confirmación escrita. Ármala esta semana con el último trabajo que entregaste. Si al escribirla descubres que no sabes cuál de los cuatro datos te falta, ya sabes por dónde empezar: por ese.]]></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1"/>
              </a:rPr>
              <a:t><![CDATA[Registrar y confirmar pedidos: la orden de trabajo que evita el err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4-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25-num]]></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6-vf]]></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27-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28-sort]]></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1"/>
              </a:rPr>
              <a:t><![CDATA[Registrar y confirmar pedidos: la orden de trabajo que evita el err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29-llen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0-secuenci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1-detective]]></a:t>
            </a:r>
          </a:p>
        </p:txBody>
      </p:sp>
      <p:sp>
        <p:nvSpPr>
          <p:cNvPr id="10" name=""/>
          <p:cNvSpPr txBox="1"/>
          <p:nvPr/>
        </p:nvSpPr>
        <p:spPr>
          <a:xfrm>
            <a:off x="514350" y="22764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Sabes levantar una orden de trabajo con sus cuatro datos y confirmar el pedido con el cliente antes de empezar. Siguiente paso: cuántos trabajos caben en tu semana y cuál entra primer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1"/>
              </a:rPr>
              <a:t><![CDATA[Registrar y confirmar pedidos: la orden de trabajo que evita el err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66]]></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ejemplo resuelto 1 y revisa los cinco pasos, del número de orden al cierre. Casi siempre el fallo está en saltarte la confirmación: la hoja se escribe y el pedido nunca se lee de vuelta al cl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2026-10-25T03:59:54Z</dcterms:created>
  <dcterms:modified xsi:type="dcterms:W3CDTF">2026-10-25T03:59:54Z</dcterms:modified>
  <dc:title>Registrar y confirmar pedidos: la orden de trabajo que evita el error</dc:title>
  <dc:description>Presentación editable del OA «Registrar y confirmar pedidos: la orden de trabajo que evita el error». Enlace: https://negocios.lumbre.lat/object/neg-ope-r01-oa01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