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presProps" Target="presProps.xml"/>
  <Relationship Id="rId66" Type="http://schemas.openxmlformats.org/officeDocument/2006/relationships/viewProps" Target="viewProps.xml"/>
  <Relationship Id="rId67"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Negoci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cli-r01-oa04]]></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cli-r01-oa04]]></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3).]]></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3 de 3).]]></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vas a poder hacer al terminar» (2 de 2).]]></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cli-r01-oa04]]></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negocios.lumbre.lat/object/neg-cli-r01-oa04]]></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cli-r01-oa04]]></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negocios.lumbre.lat/object/neg-cli-r01-oa04]]></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cli-r01-oa04]]></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negocios.lumbre.lat/object/neg-cli-r01-oa04]]></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el registro de una llam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4: Paso 1. Antes de la llam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Marisol escribe en una hoja seis encabezados: fecha, quién, qué pregunté, qué dijo, qué hizo y qué le costó. Deja la hoja junto al teléfono, no en el cajón: si el registro depende de la memoria, se pierd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cli-r01-oa04]]></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el registro de una llam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4: Paso 2. La convers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a llamada es del caso ficticio. Ella pregunta: «¿qué le pasa hoy?». La persona responde: «la centrifugadora ya no escurre, la ropa sale mojada y lavo dos veces». Marisol no propone nada. Pregunta: «¿qué ha hecho hasta ahora?». La persona dice: «pensé en comprar otra, pero no quiero gastar en eso ahora». Esa frase vale mucho, porque nombra una opción que la persona descart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cli-r01-oa04]]></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el registro de una llam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4: Paso 3. Lo que se escrib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Queda anotado así: fecha, martes 12; quién, cliente 07; pregunta, «qué le pasa hoy»; texto, «la ropa sale mojada y lavo dos veces»; hecho, pidió que la avisaran cuando llegara la refacción; costo, ninguno todavía. Marisol tacha la palabra «interesada» que había puesto al principio y escribe «pidió que le avisen»: eso no es una opinión, es un paso. Y como no costó nada todavía, la clase es interés, no comporta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cli-r01-oa04]]></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el registro de una llam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4: Paso 4. La clasificación y la deci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lasifica: «la ropa sale mojada y lavo dos veces» es opinión con contenido, porque nombra un problema; «pensé en comprar otra, pero no quiero gastar ahora» es opinión con una opción descartada; «pidió que le avisen» es interés; no hay comportamiento todavía. La decisión que sale de una llamada así es una sola: hay que pedirle un paso con costo, que traiga la máquina, antes de cambiar la oferta. Esa es la prueba que va a hacer en la sema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cli-r01-oa04]]></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la prueba de la revisión sin cos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4: Paso 1. La regla antes de la prueb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Marisol escribe su regla en una hoja: «de las diez personas a las que ofrezca la revisión sin costo de la centrifugadora, si menos de tres la agendan, cambio el canal de la oferta y no la oferta misma». La diferencia entre cambiar el canal y cambiar la oferta importa: si cambias la oferta por un resultado malo, nunca sabrás qué estaba m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cli-r01-oa04]]></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la prueba de la revisión sin cos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4: Paso 2. El cambio y el conte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Pone un aviso nuevo en la puerta del local, en el caso ficticio del ejercicio: «Revisión de centrifugadora sin costo. La traes, la ves y decides. Agenda tu cita». Durante cuatro días, diez personas preguntan por el aviso. Cuatro piden precio. Dos agendan cita. Ninguna deja el teléfo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cli-r01-oa04]]></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la prueba de la revisión sin cos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4: Paso 3. La lectu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on la regla escrita, la lectura es directa: menos de tres agendaron, así que el canal no funciona. El aviso no se lee en la calle, o el aviso no dice con claridad qué pasa cuando el cliente llega. Marisol no cambia la oferta ni el precio: cambia el mensaje y lo prueba otra vez. Y el dato que guardó, cuatro preguntaron precio y dos agendaron, dice que el precio sí es un tema en esa puer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cli-r01-oa04]]></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la prueba de la revisión sin cos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4: Paso 4. Lo que aprendi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a prueba no le dijo si su oferta es buena: le dijo que el aviso no está funcionando. Esa distinción vale mucho, porque cambia lo que se va a medir y evita cambiar lo que ya funciona. Y las dos personas que sí agendaron se convierten en el registro más valioso de la semana, porque ahí sí hubo costo: dejaron tiempo y movieron la máqui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cli-r01-oa04]]></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Opinión, porque no le costó nada y no se puede comprob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Una disposición a pagar no es un pago. La opinión no le costó nada al cliente, así que no puede sostener una decisión sobre el precio ni sobre la oferta. Si en el mismo registro aparece que la persona trajo la máquina y pagó el diagnóstico, entonces sí hay comportamiento, y ahí el pago deja de ser una frase. La cuarta opción confunde el registro escrito con la evidencia: escribir «pagaría el doble» en el registro no convierte la frase en un hech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1 sobre las tres clases de evidencia y la figura que las sepa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cli-r01-oa04]]></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8 personas de cada diez (tolerancia ±0.2)]]></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De cada diez personas, dos agendaron cita; las otras ocho no llegaron a ese paso. Con la regla escrita (si menos de tres agendan, hay que cambiar el canal), el resultado es claro: el canal no funciona. Si tu respuesta es seis, estás restando a las cuatro que preguntaron precio, que es un paso distinto del que pide la regla. Cifras del caso ficticio del ejerc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paso 3 del ejemplo resuelto 2, donde se aplica la regla escri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cli-r01-oa04]]></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Si la regla se escribe después, ya no es una prueba: es una justificación. El resultado se interpreta con la regla que uno quiere y siempre se encuentra una buena noticia. La regla se escribe antes, con números, y se cumple aunque moleste; si hay que cambiarla, se escribe la nueva y se anota por qué. En el caso ficticio del ejercicio, el paso 1 del ejemplo resuelto 2 pone la regla en una hoja antes de poner el avi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primer paso del ejemplo resuelto 2 y el aviso sobre el error de probar sin reg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cli-r01-oa04]]></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Me interesa mucho, avísame → Opin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Lo leí y lo voy a pensar → Opin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Dejó su número y pidió que le avisaran → Interé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rajo la máquina al taller y pagó el diagnóstico → Comportamiento observ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Volvió al taller al día siguiente por su pedido → Comportamiento observ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figura de opinión, interés y comportamiento observ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cli-r01-oa04]]></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4 · Relacionar» (2 de 2).]]></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Escribir qué resultado te haría cambiar algo, con números → Reg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Cambiar una sola cosa del mensaje o del canal → Camb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Contar qué hacen las personas, no qué dicen → Observ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Aplicar la regla y cambiar lo que toca → Deci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figura de la prueba y la sección 3.]]></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cli-r01-oa04]]></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Clasificar» (2 de 2).]]></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dijo · interé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primera respuesta es la diferencia entre opinar y registrar: se escribe lo que la persona dijo, con sus palabras, no un resumen tuyo. La segunda clasifica la frase: dejar un segundo paso es interés, y el interés sirve para decidir a quién volver a llamar; todavía no sirve para cambiar la oferta, porque no ha costado dinero ni tiemp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paso 3 del ejemplo resuelto 1 y la figura de los seis campos del regis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cli-r01-oa04]]></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Anotar la fecha y el código de la persona en la hoja de registro → Preguntar de forma abierta qué le pasa hoy → Dejar hablar sin proponer nada → Anotar textualmente lo que dijo → Anotar qué hizo y qué le costó → Clasificar cada frase como opinión, interés o comporta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registro se abre antes de hablar, no después. La pregunta va abierta y después se deja hablar: si propones, la persona responde lo que tú quieres oír. Se anota textualmente y, al final, lo que hizo y lo que le costó: sin ese último paso sólo guardaste opiniones. La clasificación va al cierre, cuando ya sabes qué pas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ejemplo resuelto 1 completo y la figura de los seis campos del regis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cli-r01-oa04]]></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El interés ya tiene un costo: dejó un segundo paso, como dar su número o pedir que le avis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tercera nota es la trampa más común: preguntar si le interesa produce, casi siempre, un sí. El interés se detecta por lo que la persona hace después, no por lo que responde a una pregunta que se lo pide. Las otras cuatro sí se sostienen: separan el costo de la evidencia, fijan la regla antes de la prueba y señalan qué campo hace falta en el regis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1 sobre las tres clases de evidencia y el aviso sobre probar sin reg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cli-r01-oa04]]></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8 · Detective de errores» (2 de 2).]]></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Producto de la lección. Elige una semana y registra las llamadas o visitas de tu negocio con los seis campos: cuándo, quién (con un código), qué preguntaste, qué dijo con sus palabras, qué hizo y qué le costó. Al terminar, clasifica cada frase en opinión, interés o comportamiento, y cuenta cuántos comportamientos tuviste. Con ese número escribe una sola prueba pequeña para la semana que viene, con su regla antes de hacerla: qué vas a cambiar, a cuántas personas se lo vas a ofrecer y qué resultado te haría cambiar algo. Si tu conteo de comportamientos salió en cero, esa es la información más útil de la sema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cli-r01-oa04]]></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9 · Reflexión» (2 de 2).]]></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5. Lo que te llevas · Memoria: las tres clases y los campos del regis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cli-r01-oa04]]></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5. Lo que te llevas · Memoria: las tres clases y los campos del regis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cli-r01-oa04]]></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5. Lo que te llevas · Memoria: las tres clases y los campos del regis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cli-r01-oa04]]></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diferencia hay entre opinión e interé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El costo: la opinión no le costó nada al cliente; el interés ya dejó un segundo p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cli-r01-oa04]]></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es un comportamiento observ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Lo que la persona hizo y le costó: trajo la máquina, pagó, esperó, volvi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cli-r01-oa04]]></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Por qué se escribe la regla de una prueba ant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orque si la escribes después, el resultado se interpreta como te convenga y la prueba deja de prob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cli-r01-oa04]]></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seis campos tiene un regis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Cuándo, quién, qué preguntaste, qué dijo, qué hizo y qué le cost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cli-r01-oa04]]></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Por qué no se venden durante una entrevis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orque el objetivo es saber, y si vendes la persona contesta lo que tú quieres oí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cli-r01-oa04]]></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haces si en una semana no tuviste ningún comporta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Es el dato más útil: todavía no hay evidencia para cambiar la oferta, y hay que pedir un paso con cos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cli-r01-oa04]]></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6.]]></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Segunda parte del producto: revisa las frases de tu registro que clasificaste como opinión y busca la que se repite. Esa repetición es la señal más barata que vas a tener: es la palabra con la que tus clientes describen su problema. Escríbela tal como la dicen y úsala en tu mensaje, en tu ficha de cliente y en el letrero de tu local. Cambiar el mensaje con las palabras del cliente cuesta cero y a veces mueve más que cambiar el pre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cli-r01-oa04]]></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0 · Reflexión» (2 de 2).]]></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para saber más» (2 de 2).]]></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Chequeo de la le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cli-r01-oa04]]></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de la lección» (2 de 2).]]></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917002" r:id="rId1"/>
    <p:sldLayoutId id="2481917003" r:id="rId2"/>
    <p:sldLayoutId id="2481917004" r:id="rId3"/>
    <p:sldLayoutId id="2481917005"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8494059cd5f29fdf6dbd9040140f5877b157c0f08d201b6b1.jpg"/>
  <Relationship Id="rId3" Type="http://schemas.openxmlformats.org/officeDocument/2006/relationships/hyperlink" Target="https://negocios.lumbre.lat/object/neg-cli-r01-oa04"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li-r01-oa04"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li-r01-oa04"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li-r01-oa04" TargetMode="External"/>
  <Relationship Id="rId3"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li-r01-oa04" TargetMode="Externa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li-r01-oa04"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li-r01-oa04" TargetMode="Externa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li-r01-oa04" TargetMode="External"/>
  <Relationship Id="rId3" Type="http://schemas.openxmlformats.org/officeDocument/2006/relationships/hyperlink" Target="https://negocios.lumbre.lat/object/neg-cli-r01-oa04" TargetMode="External"/>
  <Relationship Id="rId4" Type="http://schemas.openxmlformats.org/officeDocument/2006/relationships/hyperlink" Target="https://negocios.lumbre.lat/object/neg-cli-r01-oa04" TargetMode="External"/>
  <Relationship Id="rId5"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li-r01-oa04" TargetMode="Externa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li-r01-oa04" TargetMode="Externa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li-r01-oa04" TargetMode="External"/>
  <Relationship Id="rId3" Type="http://schemas.openxmlformats.org/officeDocument/2006/relationships/hyperlink" Target="https://negocios.lumbre.lat/object/neg-cli-r01-oa04" TargetMode="External"/>
  <Relationship Id="rId4" Type="http://schemas.openxmlformats.org/officeDocument/2006/relationships/hyperlink" Target="https://negocios.lumbre.lat/object/neg-cli-r01-oa04" TargetMode="External"/>
  <Relationship Id="rId5"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li-r01-oa04" TargetMode="Externa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li-r01-oa04" TargetMode="Externa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li-r01-oa04" TargetMode="External"/>
  <Relationship Id="rId3" Type="http://schemas.openxmlformats.org/officeDocument/2006/relationships/hyperlink" Target="https://negocios.lumbre.lat/object/neg-cli-r01-oa04" TargetMode="External"/>
  <Relationship Id="rId4" Type="http://schemas.openxmlformats.org/officeDocument/2006/relationships/hyperlink" Target="https://negocios.lumbre.lat/object/neg-cli-r01-oa04" TargetMode="External"/>
  <Relationship Id="rId5"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li-r01-oa04" TargetMode="Externa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li-r01-oa04"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li-r01-oa04"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li-r01-oa04"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li-r01-oa04"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li-r01-oa04"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li-r01-oa04"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li-r01-oa04"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li-r01-oa04"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li-r01-oa04"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li-r01-oa04"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li-r01-oa04"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li-r01-oa04" TargetMode="Externa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li-r01-oa04"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li-r01-oa04"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li-r01-oa04"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li-r01-oa04"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li-r01-oa04"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li-r01-oa04"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li-r01-oa04"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li-r01-oa04"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li-r01-oa04"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li-r01-oa04"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li-r01-oa04"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li-r01-oa04"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li-r01-oa04"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li-r01-oa04"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li-r01-oa04"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li-r01-oa04" TargetMode="External"/>
  <Relationship Id="rId3" Type="http://schemas.openxmlformats.org/officeDocument/2006/relationships/hyperlink" Target="https://negocios.lumbre.lat/object/neg-cli-r01-oa04" TargetMode="External"/>
  <Relationship Id="rId4"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li-r01-oa04"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li-r01-oa04"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li-r01-oa04"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li-r01-oa04"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li-r01-oa04"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li-r01-oa04"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li-r01-oa04"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li-r01-oa04"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li-r01-oa04"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li-r01-oa04"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li-r01-oa04"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li-r01-oa04" TargetMode="External"/>
  <Relationship Id="rId3"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li-r01-oa04" TargetMode="External"/>
  <Relationship Id="rId3"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li-r01-oa04" TargetMode="External"/>
  <Relationship Id="rId3"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li-r01-oa04" TargetMode="External"/>
  <Relationship Id="rId3" Type="http://schemas.openxmlformats.org/officeDocument/2006/relationships/hyperlink" Target="https://www.gob.mx/sat" TargetMode="Externa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li-r01-oa04" TargetMode="External"/>
  <Relationship Id="rId3" Type="http://schemas.openxmlformats.org/officeDocument/2006/relationships/hyperlink" Target="https://www.gob.mx/profeco" TargetMode="External"/>
  <Relationship Id="rId4"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li-r01-oa04" TargetMode="Externa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li-r01-oa04" TargetMode="External"/>
  <Relationship Id="rId3"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li-r01-oa04" TargetMode="External"/>
  <Relationship Id="rId3" Type="http://schemas.openxmlformats.org/officeDocument/2006/relationships/notesSlide" Target="../notesSlides/notesSlide62.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Registr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e]]></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entrevista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pruebas:]]></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separar]]></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opinione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e]]></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comportamientos]]></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Negocios]]></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negocios.lumbre.lat/object/neg-cli-r01-oa04"/>
              </a:rPr>
              <a:t><![CDATA[Ver el OA en negocios.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li-r01-oa04"/>
              </a:rPr>
              <a:t><![CDATA[Registro de entrevistas y pruebas: separar opiniones de comportamien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6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gistrar entrevistas y pruebas, clasificar lo que se dijo como opinión, interés o comportamiento observado, y decidir con qué evidencia seguir.]]></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li-r01-oa04"/>
              </a:rPr>
              <a:t><![CDATA[Registro de entrevistas y pruebas: separar opiniones de comportamien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6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arta lección del curso «Propuesta de valor para negocios pequeños». Profundiza las etapas 2 y 3 de la ruta «Quiero empezar un negocio» y las etapas 1 y 2 de la ruta «Quiero independizarme con mi oficio». Con el caso ficticio de Marisol, llena un registro de entrevistas, clasifica cada frase como opinión, interés o comportamiento y diseña una prueba con su regla escrita de antemano. Termina con nueve actividades evaluadas, dos juegos y un producto: tu registro de una semana y tu primera prueba.]]></a:t>
            </a:r>
          </a:p>
        </p:txBody>
      </p:sp>
      <p:sp>
        <p:nvSpPr>
          <p:cNvPr id="9" name=""/>
          <p:cNvSpPr txBox="1"/>
          <p:nvPr/>
        </p:nvSpPr>
        <p:spPr>
          <a:xfrm>
            <a:off x="514350" y="42767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Negocio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li-r01-oa04"/>
              </a:rPr>
              <a:t><![CDATA[Registro de entrevistas y pruebas: separar opiniones de comportamien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62]]></a:t>
            </a:r>
          </a:p>
        </p:txBody>
      </p:sp>
      <p:sp>
        <p:nvSpPr>
          <p:cNvPr id="7" name=""/>
          <p:cNvSpPr txBox="1"/>
          <p:nvPr/>
        </p:nvSpPr>
        <p:spPr>
          <a:xfrm>
            <a:off x="514350" y="121920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entrevistas · registro de clientes · comportamiento · pruebas · evidenci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vas a poder hacer al termi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li-r01-oa04"/>
              </a:rPr>
              <a:t><![CDATA[Registro de entrevistas y pruebas: separar opiniones de comportamien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62]]></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Buena parte de las decisiones de un negocio se apoyan en suposiciones: que la gente quiere esto, que ese precio es el correcto, que ese problema duele lo suficiente. Esta lección te da el instrumento para cambiarlas por observaciones: registrar entrevistas y pruebas, y clasificar lo que escuchas en tres clases que no valen lo mismo. Todo el caso es ficticio: Marisol, dueña de «Taller Marisol», un taller de electrodomésticos domésticos y mantenimiento del hogar que trabaja sola desde un local rentado y atiende cuarenta servicios al mes; sus cifras, sus llamadas y sus clientes son de práctic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vas a poder hacer al termi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li-r01-oa04"/>
              </a:rPr>
              <a:t><![CDATA[Registro de entrevistas y pruebas: separar opiniones de comportamien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62]]></a:t>
            </a:r>
          </a:p>
        </p:txBody>
      </p:sp>
      <p:sp>
        <p:nvSpPr>
          <p:cNvPr id="7" name="" descr=""/>
          <p:cNvSpPr/>
          <p:nvPr/>
        </p:nvSpPr>
        <p:spPr>
          <a:xfrm>
            <a:off x="514350" y="1219200"/>
            <a:ext cx="8115300" cy="1419225"/>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1419225"/>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pregunta que responde esta lección]]></a:t>
            </a:r>
          </a:p>
        </p:txBody>
      </p:sp>
      <p:sp>
        <p:nvSpPr>
          <p:cNvPr id="10" name=""/>
          <p:cNvSpPr txBox="1"/>
          <p:nvPr/>
        </p:nvSpPr>
        <p:spPr>
          <a:xfrm>
            <a:off x="685800" y="161925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uando un cliente te dice «me interesa mucho, avísame», ¿puedes decir si eso es una opinión, un interés o un comportamiento? Y ¿qué harías distinto si fuera una cosa o la otr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Tres clases de evidenci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li-r01-oa04"/>
              </a:rPr>
              <a:t><![CDATA[Registro de entrevistas y pruebas: separar opiniones de comportamien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62]]></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todas las palabras valen igual. Hay tres clases, y la diferencia está en el costo que puso la persona para decirlas. La opinión no cuesta nada: alguien puede decir «pago lo que sea» sin mover un peso. El interés ya costó algo: dejó su número, pidió que le avisen, buscó el modelo de la refacción. El comportamiento es el que cuesta de verdad: trajo la máquina, pagó, esperó, volvió. En el caso ficticio del ejercicio, Marisol separa sus diez últimas llamadas en estas tres clases y descubre que de las siete llamadas de centrifugadora, sólo dos traían la máquina. Ese dos es el dato que le sirve; las otras cinco eran cortesí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Tres clases de evidenci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li-r01-oa04"/>
              </a:rPr>
              <a:t><![CDATA[Registro de entrevistas y pruebas: separar opiniones de comportamien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62]]></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685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pregunta que ordena la tabla es una sola: ¿qué le costó a la persona decir o hacer eso?]]></a:t>
            </a:r>
          </a:p>
        </p:txBody>
      </p:sp>
      <p:sp>
        <p:nvSpPr>
          <p:cNvPr id="9" name=""/>
          <p:cNvSpPr txBox="1"/>
          <p:nvPr/>
        </p:nvSpPr>
        <p:spPr>
          <a:xfrm>
            <a:off x="514350" y="2752725"/>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opinion-interes-comportamiento.svg no se pudo convertir a un formato editable compatible.]]></a:t>
            </a:r>
          </a:p>
        </p:txBody>
      </p:sp>
      <p:sp>
        <p:nvSpPr>
          <p:cNvPr id="10" name="" descr=""/>
          <p:cNvSpPr/>
          <p:nvPr/>
        </p:nvSpPr>
        <p:spPr>
          <a:xfrm>
            <a:off x="514350" y="377190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89572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Tres clases de evidenci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li-r01-oa04"/>
              </a:rPr>
              <a:t><![CDATA[Registro de entrevistas y pruebas: separar opiniones de comportamien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62]]></a:t>
            </a:r>
          </a:p>
        </p:txBody>
      </p:sp>
      <p:sp>
        <p:nvSpPr>
          <p:cNvPr id="7" name="" descr=""/>
          <p:cNvSpPr/>
          <p:nvPr/>
        </p:nvSpPr>
        <p:spPr>
          <a:xfrm>
            <a:off x="514350" y="1219200"/>
            <a:ext cx="8115300" cy="2047875"/>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regla de oro]]></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evidencia que vale es la que costó algo: dinero, tiempo o riesgo. Una frase que no le costó nada al cliente no puede ser la base de una decisión. Y una decisión tomada con evidencia débil se nota: el negocio cambia de oferta por lo que dijo la gente en lugar de por lo que hizo.]]></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El registro que hace fal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li-r01-oa04"/>
              </a:rPr>
              <a:t><![CDATA[Registro de entrevistas y pruebas: separar opiniones de comportamien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62]]></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registro sirve cuando otra persona puede leerlo y entender qué pasó sin que le expliques. Por eso tiene campos fijos: cuándo, quién (con un código, no con datos personales), qué preguntaste, qué dijo con sus palabras, qué hizo y qué le costó. Los tres últimos son los que separan la evidencia del chisme. Un registro sin «qué hizo» sólo guarda opiniones; uno sin «qué costó» no deja ver si la evidencia valió algo.]]></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El registro que hace fal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li-r01-oa04"/>
              </a:rPr>
              <a:t><![CDATA[Registro de entrevistas y pruebas: separar opiniones de comportamien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62]]></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685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os tres últimos campos son los que separan la evidencia del chisme. Sin ellos sólo guardas opiniones.]]></a:t>
            </a:r>
          </a:p>
        </p:txBody>
      </p:sp>
      <p:sp>
        <p:nvSpPr>
          <p:cNvPr id="9" name=""/>
          <p:cNvSpPr txBox="1"/>
          <p:nvPr/>
        </p:nvSpPr>
        <p:spPr>
          <a:xfrm>
            <a:off x="514350" y="2752725"/>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campos-registro.svg no se pudo convertir a un formato editable compatible.]]></a:t>
            </a:r>
          </a:p>
        </p:txBody>
      </p:sp>
      <p:sp>
        <p:nvSpPr>
          <p:cNvPr id="10" name="" descr=""/>
          <p:cNvSpPr/>
          <p:nvPr/>
        </p:nvSpPr>
        <p:spPr>
          <a:xfrm>
            <a:off x="514350" y="377190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89572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El registro que hace fal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li-r01-oa04"/>
              </a:rPr>
              <a:t><![CDATA[Registro de entrevistas y pruebas: separar opiniones de comportamien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62]]></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egunta abierta y sin sugerir: pregunta «¿qué le pasa?», no «¿te molesta que tarde?». Una pregunta con la respuesta dentro dirige la conversación.]]></a:t>
            </a:r>
          </a:p>
        </p:txBody>
      </p:sp>
      <p:sp>
        <p:nvSpPr>
          <p:cNvPr id="9" name=""/>
          <p:cNvSpPr txBox="1"/>
          <p:nvPr/>
        </p:nvSpPr>
        <p:spPr>
          <a:xfrm>
            <a:off x="514350" y="22764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764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vendas durante la entrevista: el objetivo es saber, no cerrar. Si vendes, la persona contesta lo que tú quieres oír.]]></a:t>
            </a:r>
          </a:p>
        </p:txBody>
      </p:sp>
      <p:sp>
        <p:nvSpPr>
          <p:cNvPr id="11" name=""/>
          <p:cNvSpPr txBox="1"/>
          <p:nvPr/>
        </p:nvSpPr>
        <p:spPr>
          <a:xfrm>
            <a:off x="514350" y="30003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0003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cribe con sus palabras, entre comillas: si lo resumes con las tuyas, el resumen ya está interpretado.]]></a:t>
            </a:r>
          </a:p>
        </p:txBody>
      </p:sp>
      <p:sp>
        <p:nvSpPr>
          <p:cNvPr id="13" name=""/>
          <p:cNvSpPr txBox="1"/>
          <p:nvPr/>
        </p:nvSpPr>
        <p:spPr>
          <a:xfrm>
            <a:off x="514350" y="37242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4" name=""/>
          <p:cNvSpPr txBox="1"/>
          <p:nvPr/>
        </p:nvSpPr>
        <p:spPr>
          <a:xfrm>
            <a:off x="762000" y="37242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nota lo que hizo, aunque parezca un detalle: preguntó el precio dos veces, se llevó la hoja, volvió al día siguient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Una prueba es un cambio deliberad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li-r01-oa04"/>
              </a:rPr>
              <a:t><![CDATA[Registro de entrevistas y pruebas: separar opiniones de comportamien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62]]></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trevistar dice lo que la gente piensa. Probar dice lo que la gente hace. Una prueba es un cambio pequeño y deliberado que haces en tu oferta y observas qué hacen las personas que llegan. La diferencia con un experimento de laboratorio es que aquí no controlas todo: por eso la regla se escribe antes. En el caso ficticio del ejercicio, Marisol quiere saber si su oferta de centrifugadora llama la atención. Antes de poner nada, escribe la regla: «de las diez personas a las que se les ofrezca la revisión sin costo, si menos de tres la agendan, cambio el canal y no la ofert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Una prueba es un cambio deliberad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li-r01-oa04"/>
              </a:rPr>
              <a:t><![CDATA[Registro de entrevistas y pruebas: separar opiniones de comportamien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62]]></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685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prueba no dice si tu oferta es buena. Dice si el mensaje funciona, y eso cambia una sola cosa.]]></a:t>
            </a:r>
          </a:p>
        </p:txBody>
      </p:sp>
      <p:sp>
        <p:nvSpPr>
          <p:cNvPr id="9" name=""/>
          <p:cNvSpPr txBox="1"/>
          <p:nvPr/>
        </p:nvSpPr>
        <p:spPr>
          <a:xfrm>
            <a:off x="514350" y="2752725"/>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prueba-regla.svg no se pudo convertir a un formato editable compatible.]]></a:t>
            </a:r>
          </a:p>
        </p:txBody>
      </p:sp>
      <p:sp>
        <p:nvSpPr>
          <p:cNvPr id="10" name="" descr=""/>
          <p:cNvSpPr/>
          <p:nvPr/>
        </p:nvSpPr>
        <p:spPr>
          <a:xfrm>
            <a:off x="514350" y="377190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89572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Una prueba es un cambio deliberad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li-r01-oa04"/>
              </a:rPr>
              <a:t><![CDATA[Registro de entrevistas y pruebas: separar opiniones de comportamien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62]]></a:t>
            </a:r>
          </a:p>
        </p:txBody>
      </p:sp>
      <p:sp>
        <p:nvSpPr>
          <p:cNvPr id="7" name="" descr=""/>
          <p:cNvSpPr/>
          <p:nvPr/>
        </p:nvSpPr>
        <p:spPr>
          <a:xfrm>
            <a:off x="514350" y="1219200"/>
            <a:ext cx="8115300" cy="267652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67652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error de probar sin regla]]></a:t>
            </a:r>
          </a:p>
        </p:txBody>
      </p:sp>
      <p:sp>
        <p:nvSpPr>
          <p:cNvPr id="10" name=""/>
          <p:cNvSpPr txBox="1"/>
          <p:nvPr/>
        </p:nvSpPr>
        <p:spPr>
          <a:xfrm>
            <a:off x="685800" y="1619250"/>
            <a:ext cx="7772400" cy="22383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Hacer la prueba sin escribir antes qué resultado te haría cambiar algo convierte la prueba en un pasatiempo: si sales con tres respuestas, las interpretas a tu antojo y siempre encuentras una buena noticia. La regla se escribe antes, con números, y aunque el resultado te moleste, se cumple. Sólo se cambia la regla escribiéndola y anotando por qué. Si cambias la regla después de ver el resultado, ya no estás probando: estás justificando.]]></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li-r01-oa04"/>
              </a:rPr>
              <a:t><![CDATA[Registro de entrevistas y pruebas: separar opiniones de comportamien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6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Ejemplo resuelto: del registro a la prueba · Ejemplo resuelto 1: el registro de una llamada · Paso 1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1. Antes de la llamada]]></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arisol escribe en una hoja seis encabezados: fecha, quién, qué pregunté, qué dijo, qué hizo y qué le costó. Deja la hoja junto al teléfono, no en el cajón: si el registro depende de la memoria, se pierd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li-r01-oa04"/>
              </a:rPr>
              <a:t><![CDATA[Registro de entrevistas y pruebas: separar opiniones de comportamien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6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Ejemplo resuelto: del registro a la prueba · Ejemplo resuelto 1: el registro de una llamada · Paso 2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2. La conversación]]></a:t>
            </a:r>
          </a:p>
        </p:txBody>
      </p:sp>
      <p:sp>
        <p:nvSpPr>
          <p:cNvPr id="9" name=""/>
          <p:cNvSpPr txBox="1"/>
          <p:nvPr/>
        </p:nvSpPr>
        <p:spPr>
          <a:xfrm>
            <a:off x="514350" y="2447925"/>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llamada es del caso ficticio. Ella pregunta: «¿qué le pasa hoy?». La persona responde: «la centrifugadora ya no escurre, la ropa sale mojada y lavo dos veces». Marisol no propone nada. Pregunta: «¿qué ha hecho hasta ahora?». La persona dice: «pensé en comprar otra, pero no quiero gastar en eso ahora». Esa frase vale mucho, porque nombra una opción que la persona descartó.]]></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li-r01-oa04"/>
              </a:rPr>
              <a:t><![CDATA[Registro de entrevistas y pruebas: separar opiniones de comportamien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6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Ejemplo resuelto: del registro a la prueba · Ejemplo resuelto 1: el registro de una llamada · Paso 3 de 4]]></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li-r01-oa04"/>
              </a:rPr>
              <a:t><![CDATA[Registro de entrevistas y pruebas: separar opiniones de comportamien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62]]></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3. Lo que se escribe]]></a:t>
            </a:r>
          </a:p>
        </p:txBody>
      </p:sp>
      <p:sp>
        <p:nvSpPr>
          <p:cNvPr id="8" name=""/>
          <p:cNvSpPr txBox="1"/>
          <p:nvPr/>
        </p:nvSpPr>
        <p:spPr>
          <a:xfrm>
            <a:off x="514350" y="16383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eda anotado así: fecha, martes 12; quién, cliente 07; pregunta, «qué le pasa hoy»; texto, «la ropa sale mojada y lavo dos veces»; hecho, pidió que la avisaran cuando llegara la refacción; costo, ninguno todavía. Marisol tacha la palabra «interesada» que había puesto al principio y escribe «pidió que le avisen»: eso no es una opinión, es un paso. Y como no costó nada todavía, la clase es interés, no comportamiento.]]></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li-r01-oa04"/>
              </a:rPr>
              <a:t><![CDATA[Registro de entrevistas y pruebas: separar opiniones de comportamien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6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Ejemplo resuelto: del registro a la prueba · Ejemplo resuelto 1: el registro de una llamada · Paso 4 de 4]]></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li-r01-oa04"/>
              </a:rPr>
              <a:t><![CDATA[Registro de entrevistas y pruebas: separar opiniones de comportamien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62]]></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4. La clasificación y la decisión]]></a:t>
            </a:r>
          </a:p>
        </p:txBody>
      </p:sp>
      <p:sp>
        <p:nvSpPr>
          <p:cNvPr id="8" name=""/>
          <p:cNvSpPr txBox="1"/>
          <p:nvPr/>
        </p:nvSpPr>
        <p:spPr>
          <a:xfrm>
            <a:off x="514350" y="16383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lasifica: «la ropa sale mojada y lavo dos veces» es opinión con contenido, porque nombra un problema; «pensé en comprar otra, pero no quiero gastar ahora» es opinión con una opción descartada; «pidió que le avisen» es interés; no hay comportamiento todavía. La decisión que sale de una llamada así es una sola: hay que pedirle un paso con costo, que traiga la máquina, antes de cambiar la oferta. Esa es la prueba que va a hacer en la seman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li-r01-oa04"/>
              </a:rPr>
              <a:t><![CDATA[Registro de entrevistas y pruebas: separar opiniones de comportamien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6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Ejemplo resuelto: del registro a la prueba · Ejemplo resuelto 2: la prueba de la revisión sin costo · Paso 1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1. La regla antes de la prueba]]></a:t>
            </a:r>
          </a:p>
        </p:txBody>
      </p:sp>
      <p:sp>
        <p:nvSpPr>
          <p:cNvPr id="9" name=""/>
          <p:cNvSpPr txBox="1"/>
          <p:nvPr/>
        </p:nvSpPr>
        <p:spPr>
          <a:xfrm>
            <a:off x="514350" y="2447925"/>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arisol escribe su regla en una hoja: «de las diez personas a las que ofrezca la revisión sin costo de la centrifugadora, si menos de tres la agendan, cambio el canal de la oferta y no la oferta misma». La diferencia entre cambiar el canal y cambiar la oferta importa: si cambias la oferta por un resultado malo, nunca sabrás qué estaba mal.]]></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li-r01-oa04"/>
              </a:rPr>
              <a:t><![CDATA[Registro de entrevistas y pruebas: separar opiniones de comportamien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6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Ejemplo resuelto: del registro a la prueba · Ejemplo resuelto 2: la prueba de la revisión sin costo · Paso 2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2. El cambio y el conteo]]></a:t>
            </a:r>
          </a:p>
        </p:txBody>
      </p:sp>
      <p:sp>
        <p:nvSpPr>
          <p:cNvPr id="9" name=""/>
          <p:cNvSpPr txBox="1"/>
          <p:nvPr/>
        </p:nvSpPr>
        <p:spPr>
          <a:xfrm>
            <a:off x="514350" y="24479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one un aviso nuevo en la puerta del local, en el caso ficticio del ejercicio: «Revisión de centrifugadora sin costo. La traes, la ves y decides. Agenda tu cita». Durante cuatro días, diez personas preguntan por el aviso. Cuatro piden precio. Dos agendan cita. Ninguna deja el teléfono.]]></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li-r01-oa04"/>
              </a:rPr>
              <a:t><![CDATA[Registro de entrevistas y pruebas: separar opiniones de comportamien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6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Ejemplo resuelto: del registro a la prueba · Ejemplo resuelto 2: la prueba de la revisión sin costo · Paso 3 de 4]]></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li-r01-oa04"/>
              </a:rPr>
              <a:t><![CDATA[Registro de entrevistas y pruebas: separar opiniones de comportamien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62]]></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3. La lectura]]></a:t>
            </a:r>
          </a:p>
        </p:txBody>
      </p:sp>
      <p:sp>
        <p:nvSpPr>
          <p:cNvPr id="8" name=""/>
          <p:cNvSpPr txBox="1"/>
          <p:nvPr/>
        </p:nvSpPr>
        <p:spPr>
          <a:xfrm>
            <a:off x="514350" y="16383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 la regla escrita, la lectura es directa: menos de tres agendaron, así que el canal no funciona. El aviso no se lee en la calle, o el aviso no dice con claridad qué pasa cuando el cliente llega. Marisol no cambia la oferta ni el precio: cambia el mensaje y lo prueba otra vez. Y el dato que guardó, cuatro preguntaron precio y dos agendaron, dice que el precio sí es un tema en esa puerta.]]></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li-r01-oa04"/>
              </a:rPr>
              <a:t><![CDATA[Registro de entrevistas y pruebas: separar opiniones de comportamien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6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Ejemplo resuelto: del registro a la prueba · Ejemplo resuelto 2: la prueba de la revisión sin costo · Paso 4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4. Lo que aprendió]]></a:t>
            </a:r>
          </a:p>
        </p:txBody>
      </p:sp>
      <p:sp>
        <p:nvSpPr>
          <p:cNvPr id="9" name=""/>
          <p:cNvSpPr txBox="1"/>
          <p:nvPr/>
        </p:nvSpPr>
        <p:spPr>
          <a:xfrm>
            <a:off x="514350" y="2447925"/>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prueba no le dijo si su oferta es buena: le dijo que el aviso no está funcionando. Esa distinción vale mucho, porque cambia lo que se va a medir y evita cambiar lo que ya funciona. Y las dos personas que sí agendaron se convierten en el registro más valioso de la semana, porque ahí sí hubo costo: dejaron tiempo y movieron la máquina.]]></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li-r01-oa04"/>
              </a:rPr>
              <a:t><![CDATA[Registro de entrevistas y pruebas: separar opiniones de comportamien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62]]></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res decisiones y un producto. La primera: registrar en papel, con seis campos y con las palabras del cliente. La segunda: clasificar cada frase como opinión, interés o comportamiento antes de creerla. La tercera: escribir la regla de la prueba antes de hacer la prueba. Y el producto: un registro de una semana con las llamadas de tu negocio, y una sola prueba pequeña con su regla escrita.]]></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li-r01-oa04"/>
              </a:rPr>
              <a:t><![CDATA[Registro de entrevistas y pruebas: separar opiniones de comportamien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6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n una entrevista, una persona dice: «pagaría hasta el doble con tal de que la repare». ¿Qué clase de evidencia es?]]></a:t>
            </a:r>
          </a:p>
        </p:txBody>
      </p:sp>
      <p:sp>
        <p:nvSpPr>
          <p:cNvPr id="9" name=""/>
          <p:cNvSpPr txBox="1"/>
          <p:nvPr/>
        </p:nvSpPr>
        <p:spPr>
          <a:xfrm>
            <a:off x="666750" y="23241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Comportamiento observado, porque ya es un compromiso de pago.]]></a:t>
            </a:r>
          </a:p>
        </p:txBody>
      </p:sp>
      <p:sp>
        <p:nvSpPr>
          <p:cNvPr id="10" name=""/>
          <p:cNvSpPr txBox="1"/>
          <p:nvPr/>
        </p:nvSpPr>
        <p:spPr>
          <a:xfrm>
            <a:off x="666750" y="30099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Interés, porque puso su disposición a pagar y dejó sus datos.]]></a:t>
            </a:r>
          </a:p>
        </p:txBody>
      </p:sp>
      <p:sp>
        <p:nvSpPr>
          <p:cNvPr id="11" name=""/>
          <p:cNvSpPr txBox="1"/>
          <p:nvPr/>
        </p:nvSpPr>
        <p:spPr>
          <a:xfrm>
            <a:off x="666750" y="33909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Opinión, porque no le costó nada y no se puede comprobar.]]></a:t>
            </a:r>
          </a:p>
        </p:txBody>
      </p:sp>
      <p:sp>
        <p:nvSpPr>
          <p:cNvPr id="12" name=""/>
          <p:cNvSpPr txBox="1"/>
          <p:nvPr/>
        </p:nvSpPr>
        <p:spPr>
          <a:xfrm>
            <a:off x="666750" y="37719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Comportamiento observado, porque la frase va escrita en el registro.]]></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Respuesta numéric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li-r01-oa04"/>
              </a:rPr>
              <a:t><![CDATA[Registro de entrevistas y pruebas: separar opiniones de comportamien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6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n el caso ficticio del ejercicio, se ofrecen revisiones sin costo a diez personas: cuatro preguntan el precio y dos agendan cita. ¿Cuántas de cada diez personas NO agendaron cita?]]></a:t>
            </a:r>
          </a:p>
        </p:txBody>
      </p:sp>
      <p:sp>
        <p:nvSpPr>
          <p:cNvPr id="9" name=""/>
          <p:cNvSpPr txBox="1"/>
          <p:nvPr/>
        </p:nvSpPr>
        <p:spPr>
          <a:xfrm>
            <a:off x="628650" y="2647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Respuesta numérica (personas de cada diez): ________________]]></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li-r01-oa04"/>
              </a:rPr>
              <a:t><![CDATA[Registro de entrevistas y pruebas: separar opiniones de comportamien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6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La regla de una prueba (qué resultado te haría cambiar algo) puede escribirse después de ver el resultado, siempre que la regla sea razonable.]]></a:t>
            </a:r>
          </a:p>
        </p:txBody>
      </p:sp>
      <p:sp>
        <p:nvSpPr>
          <p:cNvPr id="9" name=""/>
          <p:cNvSpPr txBox="1"/>
          <p:nvPr/>
        </p:nvSpPr>
        <p:spPr>
          <a:xfrm>
            <a:off x="666750" y="2647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3028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li-r01-oa04"/>
              </a:rPr>
              <a:t><![CDATA[Registro de entrevistas y pruebas: separar opiniones de comportamien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6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e cada frase con la clase de evidencia que es.]]></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Me interesa mucho, avísame]]></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Lo leí y lo voy a pensar]]></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Dejó su número y pidió que le avisaran]]></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Trajo la máquina al taller y pagó el diagnóstico]]></a:t>
            </a:r>
          </a:p>
        </p:txBody>
      </p:sp>
      <p:sp>
        <p:nvSpPr>
          <p:cNvPr id="14" name=""/>
          <p:cNvSpPr txBox="1"/>
          <p:nvPr/>
        </p:nvSpPr>
        <p:spPr>
          <a:xfrm>
            <a:off x="514350" y="36766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Volvió al taller al día siguiente por su pedido]]></a:t>
            </a:r>
          </a:p>
        </p:txBody>
      </p:sp>
      <p:sp>
        <p:nvSpPr>
          <p:cNvPr id="15" name=""/>
          <p:cNvSpPr txBox="1"/>
          <p:nvPr/>
        </p:nvSpPr>
        <p:spPr>
          <a:xfrm>
            <a:off x="514350" y="40290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6" name=""/>
          <p:cNvSpPr txBox="1"/>
          <p:nvPr/>
        </p:nvSpPr>
        <p:spPr>
          <a:xfrm>
            <a:off x="628650" y="43053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Opinión]]></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li-r01-oa04"/>
              </a:rPr>
              <a:t><![CDATA[Registro de entrevistas y pruebas: separar opiniones de comportamien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62]]></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Interés]]></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omportamiento observado]]></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Comportamiento observado]]></a:t>
            </a:r>
          </a:p>
        </p:txBody>
      </p:sp>
      <p:sp>
        <p:nvSpPr>
          <p:cNvPr id="10" name=""/>
          <p:cNvSpPr txBox="1"/>
          <p:nvPr/>
        </p:nvSpPr>
        <p:spPr>
          <a:xfrm>
            <a:off x="628650" y="22764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Opinión]]></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li-r01-oa04"/>
              </a:rPr>
              <a:t><![CDATA[Registro de entrevistas y pruebas: separar opiniones de comportamien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6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Ordena los pasos de una prueba, de arriba hacia abajo.]]></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266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gla]]></a:t>
            </a:r>
          </a:p>
        </p:txBody>
      </p:sp>
      <p:sp>
        <p:nvSpPr>
          <p:cNvPr id="11" name=""/>
          <p:cNvSpPr txBox="1"/>
          <p:nvPr/>
        </p:nvSpPr>
        <p:spPr>
          <a:xfrm>
            <a:off x="628650" y="2619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ambio]]></a:t>
            </a:r>
          </a:p>
        </p:txBody>
      </p:sp>
      <p:sp>
        <p:nvSpPr>
          <p:cNvPr id="12" name=""/>
          <p:cNvSpPr txBox="1"/>
          <p:nvPr/>
        </p:nvSpPr>
        <p:spPr>
          <a:xfrm>
            <a:off x="628650" y="29718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bservación]]></a:t>
            </a:r>
          </a:p>
        </p:txBody>
      </p:sp>
      <p:sp>
        <p:nvSpPr>
          <p:cNvPr id="13" name=""/>
          <p:cNvSpPr txBox="1"/>
          <p:nvPr/>
        </p:nvSpPr>
        <p:spPr>
          <a:xfrm>
            <a:off x="628650" y="33242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cisión]]></a:t>
            </a:r>
          </a:p>
        </p:txBody>
      </p:sp>
      <p:sp>
        <p:nvSpPr>
          <p:cNvPr id="14" name=""/>
          <p:cNvSpPr txBox="1"/>
          <p:nvPr/>
        </p:nvSpPr>
        <p:spPr>
          <a:xfrm>
            <a:off x="514350" y="36766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Escribir qué resultado te haría cambiar algo, con números]]></a:t>
            </a:r>
          </a:p>
        </p:txBody>
      </p:sp>
      <p:sp>
        <p:nvSpPr>
          <p:cNvPr id="15" name=""/>
          <p:cNvSpPr txBox="1"/>
          <p:nvPr/>
        </p:nvSpPr>
        <p:spPr>
          <a:xfrm>
            <a:off x="514350" y="40386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Cambiar una sola cosa del mensaje o del canal]]></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li-r01-oa04"/>
              </a:rPr>
              <a:t><![CDATA[Registro de entrevistas y pruebas: separar opiniones de comportamien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62]]></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Contar qué hacen las personas, no qué dicen]]></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Aplicar la regla y cambiar lo que toca]]></a:t>
            </a:r>
          </a:p>
        </p:txBody>
      </p:sp>
      <p:sp>
        <p:nvSpPr>
          <p:cNvPr id="9" name=""/>
          <p:cNvSpPr txBox="1"/>
          <p:nvPr/>
        </p:nvSpPr>
        <p:spPr>
          <a:xfrm>
            <a:off x="514350" y="19431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li-r01-oa04"/>
              </a:rPr>
              <a:t><![CDATA[Registro de entrevistas y pruebas: separar opiniones de comportamien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6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a:t>
            </a:r>
          </a:p>
        </p:txBody>
      </p:sp>
      <p:sp>
        <p:nvSpPr>
          <p:cNvPr id="8" name=""/>
          <p:cNvSpPr txBox="1"/>
          <p:nvPr/>
        </p:nvSpPr>
        <p:spPr>
          <a:xfrm>
            <a:off x="514350" y="1543050"/>
            <a:ext cx="8115300" cy="17716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n el registro del caso ficticio, la persona dijo «la ropa sale mojada y lavo dos veces»: eso se anota como lo que ___ , entre comillas, con sus palabras. Y pidió que la avisaran cuando llegara la refacción: eso es ___ , porque ya dejó un paso, aunque todavía no pagó.]]></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Ordenar la secuenci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li-r01-oa04"/>
              </a:rPr>
              <a:t><![CDATA[Registro de entrevistas y pruebas: separar opiniones de comportamien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6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Ordena las acciones de una entrevista de veinte minutos.]]></a:t>
            </a:r>
          </a:p>
        </p:txBody>
      </p:sp>
      <p:sp>
        <p:nvSpPr>
          <p:cNvPr id="9" name=""/>
          <p:cNvSpPr txBox="1"/>
          <p:nvPr/>
        </p:nvSpPr>
        <p:spPr>
          <a:xfrm>
            <a:off x="628650" y="19907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Preguntar de forma abierta qué le pasa hoy]]></a:t>
            </a:r>
          </a:p>
        </p:txBody>
      </p:sp>
      <p:sp>
        <p:nvSpPr>
          <p:cNvPr id="10" name=""/>
          <p:cNvSpPr txBox="1"/>
          <p:nvPr/>
        </p:nvSpPr>
        <p:spPr>
          <a:xfrm>
            <a:off x="628650" y="23526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Dejar hablar sin proponer nada]]></a:t>
            </a:r>
          </a:p>
        </p:txBody>
      </p:sp>
      <p:sp>
        <p:nvSpPr>
          <p:cNvPr id="11" name=""/>
          <p:cNvSpPr txBox="1"/>
          <p:nvPr/>
        </p:nvSpPr>
        <p:spPr>
          <a:xfrm>
            <a:off x="628650" y="2714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Anotar textualmente lo que dijo]]></a:t>
            </a:r>
          </a:p>
        </p:txBody>
      </p:sp>
      <p:sp>
        <p:nvSpPr>
          <p:cNvPr id="12" name=""/>
          <p:cNvSpPr txBox="1"/>
          <p:nvPr/>
        </p:nvSpPr>
        <p:spPr>
          <a:xfrm>
            <a:off x="628650" y="30765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Anotar qué hizo y qué le costó]]></a:t>
            </a:r>
          </a:p>
        </p:txBody>
      </p:sp>
      <p:sp>
        <p:nvSpPr>
          <p:cNvPr id="13" name=""/>
          <p:cNvSpPr txBox="1"/>
          <p:nvPr/>
        </p:nvSpPr>
        <p:spPr>
          <a:xfrm>
            <a:off x="628650" y="34385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Clasificar cada frase como opinión, interés o comportamiento]]></a:t>
            </a:r>
          </a:p>
        </p:txBody>
      </p:sp>
      <p:sp>
        <p:nvSpPr>
          <p:cNvPr id="14" name=""/>
          <p:cNvSpPr txBox="1"/>
          <p:nvPr/>
        </p:nvSpPr>
        <p:spPr>
          <a:xfrm>
            <a:off x="628650" y="38004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 Anotar la fecha y el código de la persona en la hoja de registro]]></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Detective de error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li-r01-oa04"/>
              </a:rPr>
              <a:t><![CDATA[Registro de entrevistas y pruebas: separar opiniones de comportamien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6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asistente escribió estas cinco notas en la libreta del taller. Marca las que no se sostienen.]]></a:t>
            </a:r>
          </a:p>
        </p:txBody>
      </p:sp>
      <p:sp>
        <p:nvSpPr>
          <p:cNvPr id="9" name=""/>
          <p:cNvSpPr txBox="1"/>
          <p:nvPr/>
        </p:nvSpPr>
        <p:spPr>
          <a:xfrm>
            <a:off x="628650" y="23241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Una opinión no puede sostener una decisión sobre el precio o la oferta, porque no le costó nada al cliente.]]></a:t>
            </a:r>
          </a:p>
        </p:txBody>
      </p:sp>
      <p:sp>
        <p:nvSpPr>
          <p:cNvPr id="10" name=""/>
          <p:cNvSpPr txBox="1"/>
          <p:nvPr/>
        </p:nvSpPr>
        <p:spPr>
          <a:xfrm>
            <a:off x="628650" y="29908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El interés ya tiene un costo: dejó un segundo paso, como dar su número o pedir que le avisen.]]></a:t>
            </a:r>
          </a:p>
        </p:txBody>
      </p:sp>
      <p:sp>
        <p:nvSpPr>
          <p:cNvPr id="11" name=""/>
          <p:cNvSpPr txBox="1"/>
          <p:nvPr/>
        </p:nvSpPr>
        <p:spPr>
          <a:xfrm>
            <a:off x="628650" y="36671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Para saber si una persona se interesa, basta con preguntarle si le interesa.]]></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Detective de error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li-r01-oa04"/>
              </a:rPr>
              <a:t><![CDATA[Registro de entrevistas y pruebas: separar opiniones de comportamien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62]]></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La regla de una prueba se escribe antes, con números, y se cumple aunque el resultado incomode.]]></a:t>
            </a:r>
          </a:p>
        </p:txBody>
      </p:sp>
      <p:sp>
        <p:nvSpPr>
          <p:cNvPr id="8" name=""/>
          <p:cNvSpPr txBox="1"/>
          <p:nvPr/>
        </p:nvSpPr>
        <p:spPr>
          <a:xfrm>
            <a:off x="628650" y="18954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Un registro sin el campo de qué hizo sólo guarda opiniones.]]></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Reflex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li-r01-oa04"/>
              </a:rPr>
              <a:t><![CDATA[Registro de entrevistas y pruebas: separar opiniones de comportamien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6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a:t>
            </a:r>
          </a:p>
        </p:txBody>
      </p:sp>
      <p:sp>
        <p:nvSpPr>
          <p:cNvPr id="8" name=""/>
          <p:cNvSpPr txBox="1"/>
          <p:nvPr/>
        </p:nvSpPr>
        <p:spPr>
          <a:xfrm>
            <a:off x="514350" y="15430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roducto de la lección. Elige una semana y registra las llamadas o visitas de tu negocio con los seis campos: cuándo, quién (con un código), qué preguntaste, qué dijo con sus palabras, qué hizo y qué le costó.]]></a:t>
            </a:r>
          </a:p>
        </p:txBody>
      </p:sp>
      <p:sp>
        <p:nvSpPr>
          <p:cNvPr id="9" name=""/>
          <p:cNvSpPr txBox="1"/>
          <p:nvPr/>
        </p:nvSpPr>
        <p:spPr>
          <a:xfrm>
            <a:off x="514350" y="29241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Al terminar, clasifica cada frase en opinión, interés o comportamiento, y cuenta cuántos comportamientos tuviste.]]></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Reflex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li-r01-oa04"/>
              </a:rPr>
              <a:t><![CDATA[Registro de entrevistas y pruebas: separar opiniones de comportamien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62]]></a:t>
            </a:r>
          </a:p>
        </p:txBody>
      </p:sp>
      <p:sp>
        <p:nvSpPr>
          <p:cNvPr id="7" name=""/>
          <p:cNvSpPr txBox="1"/>
          <p:nvPr/>
        </p:nvSpPr>
        <p:spPr>
          <a:xfrm>
            <a:off x="514350" y="1219200"/>
            <a:ext cx="8115300" cy="17716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on ese número escribe una sola prueba pequeña para la semana que viene, con su regla antes de hacerla: qué vas a cambiar, a cuántas personas se lo vas a ofrecer y qué resultado te haría cambiar algo. Si tu conteo de comportamientos salió en cero, esa es la información más útil de la semana.]]></a:t>
            </a:r>
          </a:p>
        </p:txBody>
      </p:sp>
      <p:sp>
        <p:nvSpPr>
          <p:cNvPr id="8" name=""/>
          <p:cNvSpPr txBox="1"/>
          <p:nvPr/>
        </p:nvSpPr>
        <p:spPr>
          <a:xfrm>
            <a:off x="514350" y="305752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El registro no necesita ser perfecto. Necesita ser de hoy y de esta semana: un registro de hace tres meses sirve menos que uno de ayer con dos huecos.]]></a:t>
            </a:r>
          </a:p>
        </p:txBody>
      </p:sp>
      <p:sp>
        <p:nvSpPr>
          <p:cNvPr id="9" name=""/>
          <p:cNvSpPr txBox="1"/>
          <p:nvPr/>
        </p:nvSpPr>
        <p:spPr>
          <a:xfrm>
            <a:off x="514350" y="40767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 Memoria: las tres clases y los campos del registr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li-r01-oa04"/>
              </a:rPr>
              <a:t><![CDATA[Registro de entrevistas y pruebas: separar opiniones de comportamien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62]]></a:t>
            </a:r>
          </a:p>
        </p:txBody>
      </p:sp>
      <p:graphicFrame>
        <p:nvGraphicFramePr>
          <p:cNvPr id="7" name="" descr=""/>
          <p:cNvGraphicFramePr>
            <a:graphicFrameLocks noGrp="1"/>
          </p:cNvGraphicFramePr>
          <p:nvPr/>
        </p:nvGraphicFramePr>
        <p:xfrm>
          <a:off x="514350" y="1257300"/>
          <a:ext cx="8115300" cy="3114675"/>
        </p:xfrm>
        <a:graphic>
          <a:graphicData uri="http://schemas.openxmlformats.org/drawingml/2006/table">
            <a:tbl>
              <a:tblPr firstRow="1" bandRow="1"/>
              <a:tblGrid>
                <a:gridCol w="2590800"/>
                <a:gridCol w="55245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Opin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 que la persona dice y no le costó na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Interé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 que dejó preparado: su número, un segundo paso, una cita pedi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mportamiento observ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 que hizo con un costo: trajo la máquina, pagó, esperó]]></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dij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us palabras, textuales, entre comill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hiz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paso observable, aunque parezca un detall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 Memoria: las tres clases y los campos del registr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li-r01-oa04"/>
              </a:rPr>
              <a:t><![CDATA[Registro de entrevistas y pruebas: separar opiniones de comportamien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62]]></a:t>
            </a:r>
          </a:p>
        </p:txBody>
      </p:sp>
      <p:graphicFrame>
        <p:nvGraphicFramePr>
          <p:cNvPr id="7" name="" descr=""/>
          <p:cNvGraphicFramePr>
            <a:graphicFrameLocks noGrp="1"/>
          </p:cNvGraphicFramePr>
          <p:nvPr/>
        </p:nvGraphicFramePr>
        <p:xfrm>
          <a:off x="514350" y="1257300"/>
          <a:ext cx="8115300" cy="866775"/>
        </p:xfrm>
        <a:graphic>
          <a:graphicData uri="http://schemas.openxmlformats.org/drawingml/2006/table">
            <a:tbl>
              <a:tblPr firstRow="1" bandRow="1"/>
              <a:tblGrid>
                <a:gridCol w="2590800"/>
                <a:gridCol w="55245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le costó]]></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inero, tiempo o riesgo que puso la person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li-r01-oa04"/>
              </a:rPr>
              <a:t><![CDATA[Registro de entrevistas y pruebas: separar opiniones de comportamien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6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te llevas · Memoria: las tres clases y los campos del registro · Cómo practicar]]></a:t>
            </a:r>
          </a:p>
        </p:txBody>
      </p:sp>
      <p:sp>
        <p:nvSpPr>
          <p:cNvPr id="8" name=""/>
          <p:cNvSpPr txBox="1"/>
          <p:nvPr/>
        </p:nvSpPr>
        <p:spPr>
          <a:xfrm>
            <a:off x="514350" y="20193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9" name=""/>
          <p:cNvSpPr txBox="1"/>
          <p:nvPr/>
        </p:nvSpPr>
        <p:spPr>
          <a:xfrm>
            <a:off x="514350" y="2724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negocios.lumbre.lat/object/neg-cli-r01-oa04"/>
              </a:rPr>
              <a:t><![CDATA[Abrir el juego en el OA]]></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 Tarjetas de repaso rápido · Tarjeta 1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li-r01-oa04"/>
              </a:rPr>
              <a:t><![CDATA[Registro de entrevistas y pruebas: separar opiniones de comportamien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6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diferencia hay entre opinión e interés?]]></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 Tarjetas de repaso rápido · Tarjeta 1 de 6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li-r01-oa04"/>
              </a:rPr>
              <a:t><![CDATA[Registro de entrevistas y pruebas: separar opiniones de comportamien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6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l costo: la opinión no le costó nada al cliente; el interés ya dejó un segundo paso.]]></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 Tarjetas de repaso rápido · Tarjeta 2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li-r01-oa04"/>
              </a:rPr>
              <a:t><![CDATA[Registro de entrevistas y pruebas: separar opiniones de comportamien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6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es un comportamiento observado?]]></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 Tarjetas de repaso rápido · Tarjeta 2 de 6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li-r01-oa04"/>
              </a:rPr>
              <a:t><![CDATA[Registro de entrevistas y pruebas: separar opiniones de comportamien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6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o que la persona hizo y le costó: trajo la máquina, pagó, esperó, volvió.]]></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 Tarjetas de repaso rápido · Tarjeta 3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li-r01-oa04"/>
              </a:rPr>
              <a:t><![CDATA[Registro de entrevistas y pruebas: separar opiniones de comportamien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6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Por qué se escribe la regla de una prueba antes?]]></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 Tarjetas de repaso rápido · Tarjeta 3 de 6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li-r01-oa04"/>
              </a:rPr>
              <a:t><![CDATA[Registro de entrevistas y pruebas: separar opiniones de comportamien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6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orque si la escribes después, el resultado se interpreta como te convenga y la prueba deja de probar.]]></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 Tarjetas de repaso rápido · Tarjeta 4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li-r01-oa04"/>
              </a:rPr>
              <a:t><![CDATA[Registro de entrevistas y pruebas: separar opiniones de comportamien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6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seis campos tiene un registro?]]></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 Tarjetas de repaso rápido · Tarjeta 4 de 6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li-r01-oa04"/>
              </a:rPr>
              <a:t><![CDATA[Registro de entrevistas y pruebas: separar opiniones de comportamien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6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uándo, quién, qué preguntaste, qué dijo, qué hizo y qué le costó.]]></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 Tarjetas de repaso rápido · Tarjeta 5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li-r01-oa04"/>
              </a:rPr>
              <a:t><![CDATA[Registro de entrevistas y pruebas: separar opiniones de comportamien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6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Por qué no se venden durante una entrevista?]]></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 Tarjetas de repaso rápido · Tarjeta 5 de 6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li-r01-oa04"/>
              </a:rPr>
              <a:t><![CDATA[Registro de entrevistas y pruebas: separar opiniones de comportamien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6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orque el objetivo es saber, y si vendes la persona contesta lo que tú quieres oír.]]></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 Tarjetas de repaso rápido · Tarjeta 6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li-r01-oa04"/>
              </a:rPr>
              <a:t><![CDATA[Registro de entrevistas y pruebas: separar opiniones de comportamien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6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800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haces si en una semana no tuviste ningún comportamiento?]]></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 Tarjetas de repaso rápido · Tarjeta 6 de 6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li-r01-oa04"/>
              </a:rPr>
              <a:t><![CDATA[Registro de entrevistas y pruebas: separar opiniones de comportamien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6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s el dato más útil: todavía no hay evidencia para cambiar la oferta, y hay que pedir un paso con costo.]]></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0 · Reflex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li-r01-oa04"/>
              </a:rPr>
              <a:t><![CDATA[Registro de entrevistas y pruebas: separar opiniones de comportamien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6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a:t>
            </a:r>
          </a:p>
        </p:txBody>
      </p:sp>
      <p:sp>
        <p:nvSpPr>
          <p:cNvPr id="8" name=""/>
          <p:cNvSpPr txBox="1"/>
          <p:nvPr/>
        </p:nvSpPr>
        <p:spPr>
          <a:xfrm>
            <a:off x="514350" y="1543050"/>
            <a:ext cx="8115300" cy="28003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Segunda parte del producto: revisa las frases de tu registro que clasificaste como opinión y busca la que se repite. Esa repetición es la señal más barata que vas a tener: es la palabra con la que tus clientes describen su problema. Escríbela tal como la dicen y úsala en tu mensaje, en tu ficha de cliente y en el letrero de tu local. Cambiar el mensaje con las palabras del cliente cuesta cero y a veces mueve más que cambiar el precio.]]></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0 · Reflex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li-r01-oa04"/>
              </a:rPr>
              <a:t><![CDATA[Registro de entrevistas y pruebas: separar opiniones de comportamien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62]]></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No las ordenes ni las resumas: dos palabras exactas del cliente valen más que una frase elegante escrita por ti.]]></a:t>
            </a:r>
          </a:p>
        </p:txBody>
      </p:sp>
      <p:sp>
        <p:nvSpPr>
          <p:cNvPr id="8" name=""/>
          <p:cNvSpPr txBox="1"/>
          <p:nvPr/>
        </p:nvSpPr>
        <p:spPr>
          <a:xfrm>
            <a:off x="514350" y="19240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para saber má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li-r01-oa04"/>
              </a:rPr>
              <a:t><![CDATA[Registro de entrevistas y pruebas: separar opiniones de comportamien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62]]></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 lección usa un caso ficticio y cifras de práctica; no hay precios de mercado ni estadísticas. Las llamadas, los conteos y las frases de los clientes son de este ejercicio y no corresponden a ninguna persona real. Para el contexto fiscal y legal de México, la fuente oficial es el Servicio de Administración Tributaria (SAT) y la ley federal vigente en la fecha de publicación; la orientación general no sustituye la asesoría de un contador o un abogado.]]></a:t>
            </a:r>
          </a:p>
        </p:txBody>
      </p:sp>
      <p:sp>
        <p:nvSpPr>
          <p:cNvPr id="8" name=""/>
          <p:cNvSpPr txBox="1"/>
          <p:nvPr/>
        </p:nvSpPr>
        <p:spPr>
          <a:xfrm>
            <a:off x="514350" y="36004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www.gob.mx/sat"/>
              </a:rPr>
              <a:t><![CDATA[SAT: altas, obligaciones y comprobantes fiscales]]></a:t>
            </a:r>
          </a:p>
        </p:txBody>
      </p:sp>
      <p:sp>
        <p:nvSpPr>
          <p:cNvPr id="9" name=""/>
          <p:cNvSpPr txBox="1"/>
          <p:nvPr/>
        </p:nvSpPr>
        <p:spPr>
          <a:xfrm>
            <a:off x="514350" y="3971925"/>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Consulta las obligaciones que apliquen a tu forma de trabajo y anota la fecha de la página.]]></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para saber má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li-r01-oa04"/>
              </a:rPr>
              <a:t><![CDATA[Registro de entrevistas y pruebas: separar opiniones de comportamien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62]]></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www.gob.mx/profeco"/>
              </a:rPr>
              <a:t><![CDATA[PROFECO: información de precios y proveedores]]></a:t>
            </a:r>
          </a:p>
        </p:txBody>
      </p:sp>
      <p:sp>
        <p:nvSpPr>
          <p:cNvPr id="8" name=""/>
          <p:cNvSpPr txBox="1"/>
          <p:nvPr/>
        </p:nvSpPr>
        <p:spPr>
          <a:xfrm>
            <a:off x="514350" y="1590675"/>
            <a:ext cx="8115300" cy="304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Consulta las herramientas de comparación de precios antes de fijar los tuyos.]]></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li-r01-oa04"/>
              </a:rPr>
              <a:t><![CDATA[Registro de entrevistas y pruebas: separar opiniones de comportamien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62]]></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hora sabes tres cosas: qué tres clases de evidencia existen y por qué sólo una sirve para decidir, cómo se llena un registro de seis campos y cómo se diseña una prueba con la regla escrita antes. Lo que falta para que esto sirva en tu negocio es un solo documento: una hoja con las llamadas de una semana y, al lado, una sola prueba con su regla. Hazlo esta semana. Si en tus registros no aparece ningún comportamiento, no cambies la oferta: pide un paso con costo. Esa es la información más útil que te puedes llevar.]]></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li-r01-oa04"/>
              </a:rPr>
              <a:t><![CDATA[Registro de entrevistas y pruebas: separar opiniones de comportamien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6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b21-mcq]]></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spuesta numérica · b22-num]]></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b23-vf]]></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b24-match]]></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b25-sort]]></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li-r01-oa04"/>
              </a:rPr>
              <a:t><![CDATA[Registro de entrevistas y pruebas: separar opiniones de comportamien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62]]></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b26-llena]]></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rdenar la secuencia · b27-secuencia]]></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b28-detective]]></a:t>
            </a:r>
          </a:p>
        </p:txBody>
      </p:sp>
      <p:sp>
        <p:nvSpPr>
          <p:cNvPr id="10" name=""/>
          <p:cNvSpPr txBox="1"/>
          <p:nvPr/>
        </p:nvSpPr>
        <p:spPr>
          <a:xfrm>
            <a:off x="514350" y="227647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Listo. Sabes registrar entrevistas y pruebas, y sabes separar opinión, interés y comportamiento. Siguiente paso: convertir lo que aprendiste en una oferta que tu cliente pueda repetir.]]></a:t>
            </a:r>
          </a:p>
        </p:txBody>
      </p:sp>
      <p:sp>
        <p:nvSpPr>
          <p:cNvPr id="11" name=""/>
          <p:cNvSpPr txBox="1"/>
          <p:nvPr/>
        </p:nvSpPr>
        <p:spPr>
          <a:xfrm>
            <a:off x="514350" y="3276600"/>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Vuelve al ejemplo resuelto 1 y rehaz el paso 4: clasifica cada frase de la llamada en opinión, interés o comportamiento. Casi siempre el fallo está en contar como opinión lo que en realidad fue un paso, o al revés.]]></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62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2026-10-25T03:58:49Z</dcterms:created>
  <dcterms:modified xsi:type="dcterms:W3CDTF">2026-10-25T03:58:49Z</dcterms:modified>
  <dc:title>Registro de entrevistas y pruebas: separar opiniones de comportamientos</dc:title>
  <dc:description>Presentación editable del OA «Registro de entrevistas y pruebas: separar opiniones de comportamientos». Enlace: https://negocios.lumbre.lat/object/neg-cli-r01-oa04</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