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recursos del dí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se encuentra el cuello de botell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llegó el pedido de mañana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so ficticio del ejercicio: pedido A de 20 raciones para hoy a las 12:30, pedido B de 16 raciones para mañana a las 11:00 y pedido C de 12 porciones para hoy a las 18:00. Cuarenta y ocho raciones en total, el tope exacto del día con tres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llegó el pedido de mañana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orden que se a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siete se prende el horno y entran las dos charolas del pedido C, de ocho y de cuatro. A las ocho sale la primera charola y se prepara el pedido A, que baja de temperatura y entra al refrigerador. A las 12:30 el pedido A sale y el espacio de frío queda libre. En la tarde se prepara y se enfría el pedido B, que entra al refrigerador con dieciséis espacios libres y queda listo par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llegó el pedido de mañana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uello de bot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edido B se hubiera preparado en la mañana, el refrigerador tendría las 20 raciones de A más las 16 de B: 36 raciones contra 30 de espacio. Ahí se traba el día, y no por falta de horas, sino por falta de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llegó el pedido de mañana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gla que que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que se entrega mañana se prepara al final del día. Cecilia escribió la regla en la herramienta T10, Orden de trabajo, con la hora de cada entrega, y dejó anotado el tope de raciones frías en la T13, Agenda de pedidos, para que ninguna fecha se acepte con 36 raciones de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se rompió la cadena d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ernes del caso ficticio entraron tres pedidos: A de 20 raciones para el mediodía, B de 16 para mañana y uno nuevo de 10 raciones para la tarde. Son 46 raciones y tres pedidos, así que el tope de raciones del día se cumple. Pero las raciones frías son 36 y el espacio de frío es de 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se rompió la cadena d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se adelantó y preparó el pedido B en la mañana, para no quedarse corta en la tarde. Con el pedido A todavía en el refrigerador, el frío tenía 20 raciones de A y 16 de B: 36 contra 30. Cuando llegó la hora de empacar A, no había espacio para las cajas frías de B y parte de la comida salió sin enfr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se rompió la cadena d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o repitió: cambió el orden. El pedido B se preparó al final del día, después de que A salió a las 12:30, y el pedido nuevo de 10 raciones se movió al sábado con aviso por escrito. Con B al final, el espacio de frío nunca pasó de 30 raciones y ningún pedido salió sin enfr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se rompió la cadena d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empezó a escribir en la T10, Orden de trabajo, el orden de producción de cada día, y a anotar en la T13, Agenda de pedidos, la hora de cada entrega. El orden ya no lo decide la urgencia del momento: lo decide el recurso que se apr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que lo que se entrega mañana puede esperar: sale primero el pedido de hoy y el espacio de frío queda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pacio de frío del ejercicio es de 30 raciones y el día pide 36 raciones frías: 20 del pedido A y 16 del pedido B. Si el pedido B se prepara en la mañana, las dos cosas están en el refrigerador al mismo tiempo y no caben. Al final del día, A ya salió a las 12:30 y su espacio quedó libre. La segunda opción describe lo contrario: entre más tiempo pasa un plato caliente fuera del frío, más problem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tablero del día, la figura del cuello de botell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 racione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inte más dieciséis son 36 raciones de frío y el espacio es de 30: faltan 6. Ese número es el que obliga a cambiar el orden. Si el pedido de mañana se prepara después de la entrega de las 12:30, el espacio alcanz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uello de botell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urso que no se puede agrandar en el momento decide el orden. Las manos se pueden reforzar con alguien un día antes, el horno se puede prender más temprano y una ventana de salida se puede negociar con el cliente; el refrigerador es el que es. En el día del ejercicio, 36 raciones frías contra 30 de espacio: por eso el pedido de mañana v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uello de botell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s manos → 48 raciones con tres pedidos, a 15 minutos por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horno → Charolas de 8 raciones y 40 minutos por t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spacio de frío → 30 raciones guardada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ventanas de salida → Dos: al mediodía y al anoch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iempo por porción → Quince minutos de preparación, cocción y emp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recursos del día y la figura del tablero: las manos dan 48 raciones con tres pedidos a 15 minutos por porción, el horno entra por charolas de 8 raciones y 40 minutos por tanda, el espacio de frío guarda 30 raciones y las ventanas de salida son dos, al mediodía y al anoch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nder el horno y meter las charolas del pedido de la fiesta → Primero en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parar y enfriar el pedido que sale a las 12:30 → Primero en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paquetar y entregar el pedido de las 12:30 → Primero en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impiar la mesa y el equipo entre pedidos → En 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parar y enfriar el pedido que se entrega mañana → Al final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uardar el pedido de mañana en el refrigerador con su etiqueta → Al final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orno se prende una vez y carga primero, porque la tanda tarda cuarenta minutos y no se acorta. Lo que sale al mediodía se prepara, se enfría, se empaca y sale, antes de que empiece la tarde. Lo de mañana se prepara al final, cuando el espacio de frío ya quedó libre por la salida de las 12:30. Ver la figura del orden de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nder el horno y cargar las charolas del pedido que se entrega al anochecer → Preparar y enfriar el pedido que sale al mediodía → Empaquetar y entregar el pedido de las 12:30 → Limpiar mesa y equipo y dejar libre el espacio de frío → Preparar y enfriar el pedido que se entrega mañana → Guardar el pedido de mañana en el refrigerador con s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horno, porque la tanda es de cuarenta minutos y todo lo demás se acomoda alrededor. Después, el pedido que sale al mediodía, que se enfría y se entrega antes de que empiece la tarde. Luego la limpieza, que libera el espacio de frío y la mesa. Al final, el pedido que se entrega mañana, que se enfría con el espacio ya disponible y queda guardado con s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orden de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que se entrega mañana conviene prepararlo en la mañana, para que tenga más tiempo de enfri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propone justamente lo que traba el día: preparar en la mañana el pedido de mañana llena el refrigerador junto con el pedido del mediodía, y son 36 raciones contra 30 de espacio. La cuarta nota supone que el cliente recoge a la hora que le convenga cuando en la agenda hay dos ventanas de salida fijas, a las 12:30 y a las 18:00. Las notas primera, tercer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uello de botell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 · 36 ·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pacio de frío del ejercicio son 30 raciones y el día pide 36 raciones frías. Ese desfase de seis raciones es lo que obliga a cambiar el orden: lo que se entrega mañana se prepara al final del día, cuando el pedido de la mañana ya salió y dejó libre su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uello de botell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l tablero de tu próximo día: cada pedido, cuántas raciones, para cuándo y si va al frío o al horno. Después escribe el orden de producción paso por paso y, al lado, los cuatro recursos con su límite (manos, horno, frío y ventanas de salida). Al final, marca el recurso que se aprieta. Si dos pedidos compiten por el mismo recurso, cambia el orden o mueve un pedido d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recursos y el orde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recursos y el orde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os recursos y el orde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ntra primero al h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charolas del pedido que se entrega primero: la tanda tarda cuarenta minutos y no se a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edido de mañana se prepar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espacio de frío del día está lleno con el pedido que sale al medio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uello de bot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curso del día que no alcanza: en el ejercicio, el espacio de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tecta el cuello de bot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listan los recursos, se compara lo que pide el día con lo que da cada uno, y el que se queda corto primero es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el frío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ambia el orden o se mueve un pedido de fecha. Nunca se sube la temperatura d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queda escrito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T10, Orden de trabajo, con la hora de cad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regla de tu cocina sobre el frío. Una línea con cuántas raciones caben, otra con qué se hace primero y otra con qué se hace al final. Esa regla es la que va a proteger tu próxima fecha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98" r:id="rId1"/>
    <p:sldLayoutId id="2481917099" r:id="rId2"/>
    <p:sldLayoutId id="2481917100" r:id="rId3"/>
    <p:sldLayoutId id="248191710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24350c99a723fcc1812f0695fd998122a92910831586f2a1.jpg"/>
  <Relationship Id="rId3" Type="http://schemas.openxmlformats.org/officeDocument/2006/relationships/hyperlink" Target="https://negocios.lumbre.lat/object/neg-ali-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hyperlink" Target="https://negocios.lumbre.lat/object/neg-ali-r01-oa03" TargetMode="External"/>
  <Relationship Id="rId4" Type="http://schemas.openxmlformats.org/officeDocument/2006/relationships/hyperlink" Target="https://negocios.lumbre.lat/object/neg-ali-r01-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hyperlink" Target="https://negocios.lumbre.lat/object/neg-ali-r01-oa03" TargetMode="External"/>
  <Relationship Id="rId4" Type="http://schemas.openxmlformats.org/officeDocument/2006/relationships/hyperlink" Target="https://negocios.lumbre.lat/object/neg-ali-r01-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hyperlink" Target="https://negocios.lumbre.lat/object/neg-ali-r01-oa03" TargetMode="External"/>
  <Relationship Id="rId4" Type="http://schemas.openxmlformats.org/officeDocument/2006/relationships/hyperlink" Target="https://negocios.lumbre.lat/object/neg-ali-r01-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hyperlink" Target="https://negocios.lumbre.lat/object/neg-ali-r01-oa03"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3"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e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ali-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la producción del día (lo que se hornea, lo que se enfría y lo que se entrega primero) y detectar el cuello de botella que decide ese or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Alimentos por encargo como negocio». Con el caso ficticio de Cecilia y «Cocina de Cecilia», ordena el tablero de un día con tres pedidos (uno caliente, uno que sale al mediodía y uno que se entrega al día siguiente) y detecta el cuello de botella, el espacio de frío, que obliga a ese orden. Cierra con ocho actividades evaluadas, dos juegos de repaso y una orden de trabajo del día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rden de producción · cuello de botella · espacio de frío · horno · ventana de sali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de cocina por encargo no es una lista de platillos: es una lista de recursos que se aprietan en algún momento. El horno tiene un número de charolas, el refrigerador tiene un número de raciones, las manos tienen horas y el reparto sale dos veces al día. Cuando dos de esos recursos se aprietan el mismo día, uno de los dos decide el orden. En el caso ficticio del ejercicio, Cecilia y su ayudante tienen tres pedidos en el mismo día: uno que sale al mediodía, uno que se entrega al día siguiente y uno que se entrega caliente al anochecer. Esta lección te da el método para ordenar ese día y para encontrar el recurso que ma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tienes tres pedidos para el mismo día, ¿puedes decir en qué orden se producen sin que se te eche el tiempo encima? Y si algo no cabe, ¿puedes decir cuál es el recurso que se queda corto? Las dos respuestas salen de una misma cue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recursos d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ordenar nada hay que saber con qué se cuenta. En el caso ficticio del ejercicio, el día tiene cuatro recursos que se pueden apretar, y cada uno tiene su propio límite.]]></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anos: Cecilia y su ayudante, con dieciocho horas-persona en la jornada y quince minutos de trabajo por porción.]]></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rno: charolas de ocho raciones y cuarenta minutos por tanda. El horno no se acelera y no se abre a media tan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recursos d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pacio de frío: treinta raciones guardadas a la vez, entre el refrigerador de la casa y el del local. Es el recurso más difícil de ampliar en el momen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ntanas de salida: dos al día, a las 12:30 y a las 18:00. El reparto sale dos veces, y cada salida lleva lo que esté listo para ese mom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recursos d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es un gusto: cada paso usa el espacio o la herramienta que el anterior dejó libr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rden-de-produc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recursos d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curso que manda es el que no se agrand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dos recursos se aprietan, el que decide el orden es el que no se puede agrandar en el momento. Las manos se pueden reforzar con alguien un día antes; el horno se puede prender más temprano; una ventana de salida se puede negociar con el cliente. El refrigerador es el que 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l día y el orden que sale de é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ficticio del ejercicio tiene tres pedidos: el pedido A, de 20 raciones, se entrega hoy a las 12:30; el pedido B, de 16 raciones, lo recoge el cliente mañana a las 11:00; el pedido C, de 12 porciones, se entrega hoy a las 18:00 y va caliente. Son 48 raciones, el tope exacto de una jornada con tres pedi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l día y el orden que sale de é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48 raciones del día caben justas en el tope. Lo que no cabe no es la comida: es el espacio de frí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ablero-del-d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l día y el orden que sale de é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sale de ahí, paso por paso. Primero el horno: el pedido C entra en cuanto se prende, en dos charolas de ocho y de cuatro raciones, porque una tanda tarda cuarenta minutos y no hay forma de acortarla. Después, lo que se enfría: cada plato que sale del horno baja de temperatura y entra al refrigerador de inmediato. En medio de la mañana, el pedido A se prepara, se enfría, se empaca y sale a las 12:30, antes de que empiece lo de la tarde. Y al final del día, cuando el pedido A ya salió y dejó libre su espacio, se prepara y se enfría el pedido B, que queda listo para mañ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l día y el orden que sale de é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te caso el cuello de botella es el espacio de frío: es el recurso que no se agranda a media mañan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ello-de-botel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l día y el orden que sale de é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no sustituye el manejo segur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denar bien la producción es lo que te permite cumplir, pero no es una norma sanitaria ni la reemplaza. El tiempo que un alimento pasa fuera del frío, la separación de alérgenos y la limpieza del equipo siguen siendo responsabilidad de quien cocina y de los requisitos que pide la autoridad sanitaria de tu municipio. Leer esta lección no te habilita para preparar en frío: si no tienes la formación, el equipo y los permisos que ese trabajo pide, no se to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encuentra el cuello de bote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ontrarlo no es intuición: son tres pasos. Primero, listar los recursos del día y lo que da cada uno. Segundo, comparar lo que pide el tablero con lo que da cada recurso. Tercero, el recurso que se queda corto primero es el cuello de botella, y es el que decide el orden. En el ejercicio, el día pide 36 raciones frías (20 del pedido A y 16 del pedido B) y el espacio de frío da 30. Por eso el pedido B se prepara al final del d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encuentra el cuello de bote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puente con la lección anterior: cada pedido que aceptas mete una hora de preparación más en el día. Un día con cuatro pedidos no es un día con más raciones: es un día con menos raciones. Por eso la capacidad y el orden se deciden juntos, y por eso los dos papeles se escriben el mismo dí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llegó el pedido de mañana antes de tiemp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abl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ficticio del ejercicio: pedido A de 20 raciones para hoy a las 12:30, pedido B de 16 raciones para mañana a las 11:00 y pedido C de 12 porciones para hoy a las 18:00. Cuarenta y ocho raciones en total, el tope exacto del día con tres pedid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llegó el pedido de mañana antes de tiempo · Paso 2 de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orden que se arm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siete se prende el horno y entran las dos charolas del pedido C, de ocho y de cuatro. A las ocho sale la primera charola y se prepara el pedido A, que baja de temperatura y entra al refrigerador. A las 12:30 el pedido A sale y el espacio de frío queda libre. En la tarde se prepara y se enfría el pedido B, que entra al refrigerador con dieciséis espacios libres y queda listo para mañ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llegó el pedido de mañana antes de tiemp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uello de botel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dido B se hubiera preparado en la mañana, el refrigerador tendría las 20 raciones de A más las 16 de B: 36 raciones contra 30 de espacio. Ahí se traba el día, y no por falta de horas, sino por falta de frí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llegó el pedido de mañana antes de tiemp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gla que qued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que se entrega mañana se prepara al final del día. Cecilia escribió la regla en la herramienta T10, Orden de trabajo, con la hora de cada entrega, y dejó anotado el tope de raciones frías en la T13, Agenda de pedidos, para que ninguna fecha se acepte con 36 raciones de frí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día que se rompió la cadena del frí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ernes del caso ficticio entraron tres pedidos: A de 20 raciones para el mediodía, B de 16 para mañana y uno nuevo de 10 raciones para la tarde. Son 46 raciones y tres pedidos, así que el tope de raciones del día se cumple. Pero las raciones frías son 36 y el espacio de frío es de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día que se rompió la cadena del frí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deci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se adelantó y preparó el pedido B en la mañana, para no quedarse corta en la tarde. Con el pedido A todavía en el refrigerador, el frío tenía 20 raciones de A y 16 de B: 36 contra 30. Cuando llegó la hora de empacar A, no había espacio para las cajas frías de B y parte de la comida salió sin enfri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día que se rompió la cadena del frí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hiz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o repitió: cambió el orden. El pedido B se preparó al final del día, después de que A salió a las 12:30, y el pedido nuevo de 10 raciones se movió al sábado con aviso por escrito. Con B al final, el espacio de frío nunca pasó de 30 raciones y ningún pedido salió sin enfri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día que se rompió la cadena del frí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empezó a escribir en la T10, Orden de trabajo, el orden de producción de cada día, y a anotar en la T13, Agenda de pedidos, la hora de cada entrega. El orden ya no lo decide la urgencia del momento: lo decide el recurso que se aprie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orden del día lo dictan los recursos, no las ganas. La segunda: el recurso que no se agranda en el momento es el cuello de botella, y en el ejercicio es el espacio de frío. La tercera: cada pedido que aceptas mete una hora más de preparación en el día. Y el producto: tu orden de trabajo del día, con el tablero, el orden y el recurso que apret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edido B (16 raciones) se entrega mañana y el pedido A (20 raciones) hoy al mediodía. ¿Por qué el pedido B se prepara al final del dí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o que se entrega mañana puede esperar: sale primero el pedido de hoy y el espacio de frío queda libr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o que se enfría tiene que pasar el menor tiempo posible fuera del refrigerad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al final del día se cocina más rápido, con el equipo descansad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el pedido de mañana se entrega en un local y no se enfr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espacio de frío es de 30 raciones y el día tiene dos pedidos que van al frío: 20 raciones para el mediodía y 16 para mañana. ¿Cuántas raciones de frío faltan si las dos se preparan antes de la entrega de las 12:30?]]></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raciones):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espacio de frío es el cuello de botella del día porque es el recurso más difícil de ampliar en el momen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recurso del día con su lími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man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hor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espacio de frí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ventanas de sal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tiempo por por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harolas de 8 raciones y 40 minutos por tan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0 raciones guardadas a la vez]]></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al mediodía y al anochece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nce minutos de preparación, cocción y empaqu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48 raciones con tres pedidos, a 15 minutos por por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del día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imero en la mañan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tard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final del d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nder el horno y meter las charolas del pedido de la fies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parar y enfriar el pedido que sale a las 12:30]]></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paquetar y entregar el pedido de las 12: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impiar la mesa y el equipo entre pedi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parar y enfriar el pedido que se entrega maña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uardar el pedido de mañana en el refrigerador con su etique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oducción de un día con tres pedid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y enfriar el pedido que sale al mediodí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mpaquetar y entregar el pedido de las 12:30]]></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piar mesa y equipo y dejar libre el espacio de frí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ar y enfriar el pedido que se entrega mañan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ar el pedido de mañana en el refrigerador con su etiqueta]]></a:t>
            </a:r>
          </a:p>
        </p:txBody>
      </p:sp>
      <p:sp>
        <p:nvSpPr>
          <p:cNvPr id="14" name=""/>
          <p:cNvSpPr txBox="1"/>
          <p:nvPr/>
        </p:nvSpPr>
        <p:spPr>
          <a:xfrm>
            <a:off x="628650" y="3800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nder el horno y cargar las charolas del pedido que se entrega al anochec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notas del dí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horno se prende una vez y se carga en el orden en que se entregan los pedid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entrega mañana conviene prepararlo en la mañana, para que tenga más tiempo de enfriars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spacio de frío es el recurso que, en el día del ejercicio, decide el orden de produc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edido de las 12:30 puede esperar a que termine la tarde, porque el cliente lo recoge a la hora que le conveng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limpieza del equipo va al final, cuando ya salió la última entreg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espacio de frío es de ___ raciones y el día pide ___ raciones frías: 20 del pedido que sale al mediodía y 16 del que se entrega mañana. Por eso lo que se entrega mañana se prepara al ___ del día, cuando ya salió el pedido de la mañ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el tablero de tu próximo día: cada pedido, cuántas raciones, para cuándo y si va al frío o al horno. Después escribe el orden de producción paso por paso y, al lado, los cuatro recursos con su límite (manos, horno, frío y ventanas de salida). Al final, marca el recurso que se aprieta. Si dos pedidos compiten por el mismo recurso, cambia el orden o mueve un pedido de fe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tablero de cuatro renglones basta. Y si un recurso queda sin límite anotado, ese es el que va a apretar el día sin avisar.]]></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recursos y el orden d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erramienta que se prende una vez y carga charolas de 8 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de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frigerador: 30 raciones en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en que un pedido sale: do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ar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ndeja del horno: ocho 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llo de bot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curso que se aprieta y decide el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recursos y el orden d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pel donde queda escrito el orden de producción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recursos y el orden del dí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ali-r01-oa03"/>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ntra primero al hor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harolas del pedido que se entrega primero: la tanda tarda cuarenta minutos y no se acor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edido de mañana se prepara al fin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espacio de frío del día está lleno con el pedido que sale al mediodí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uello de botel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curso del día que no alcanza: en el ejercicio, el espacio de frí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tecta el cuello de botel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listan los recursos, se compara lo que pide el día con lo que da cada uno, y el que se queda corto primero es el cuell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el frío no alcanz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ambia el orden o se mueve un pedido de fecha. Nunca se sube la temperatura del refrigerado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queda escrito el ord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T10, Orden de trabajo, con la hora de cada entreg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regla de tu cocina sobre el frío. Una línea con cuántas raciones caben, otra con qué se hace primero y otra con qué se hace al final. Esa regla es la que va a proteger tu próxima fecha llena.]]></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regla cabe en un post-it, mejor: es la que vas a leer a las seis de la mañana.]]></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Cecilia y «Cocina de Cecilia» no existen, y los tiempos, las charolas, los topes de raciones y los montos son cifras de práctica para aprender a ordenar un día de trabajo, no precios de mercado ni estadística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ejo de temperaturas, la separación de alérgenos y los requisitos sanitarios aplicables a tu cocina los define la autoridad sanitaria de tu municipio y el fabricante de tus productos: este caso sólo explica la organización del trabaj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contexto fisc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2981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s precios de los insumos antes de fijar los tuyos y anota la fecha de la página.]]></a:t>
            </a:r>
          </a:p>
        </p:txBody>
      </p:sp>
      <p:sp>
        <p:nvSpPr>
          <p:cNvPr id="10"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obligaciones y comprobantes fiscales]]></a:t>
            </a:r>
          </a:p>
        </p:txBody>
      </p:sp>
      <p:sp>
        <p:nvSpPr>
          <p:cNvPr id="11" name=""/>
          <p:cNvSpPr txBox="1"/>
          <p:nvPr/>
        </p:nvSpPr>
        <p:spPr>
          <a:xfrm>
            <a:off x="514350" y="3981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dos cosas: cómo se ordena la producción de un día y cómo se encuentra el recurso que manda. Lo que falta es el papel: tu orden de trabajo con el tablero, el orden y la hora de cada entrega. Escríbela para tu próximo día y revisa, al terminar, si el recurso que se apretó era el que habías anotado. Cuando eso pasa dos semanas seguidas, tu día deja de depender de la urgencia y empieza a depender de la cue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5-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6-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7-sor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3"/>
              </a:rPr>
              <a:t><![CDATA[El orden de producción: qué va primero y qué puede espe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8-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9-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ordenar la producción del día y detectar el cuello de botella que decide el orden. Siguiente paso: un estándar de calidad que se pueda repetir de un pedido a otr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el tablero contra los cuatro recursos. Casi siempre el fallo está en preparar antes lo que se entrega después y llenar el frío antes de tiemp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2026-10-25T04:00:25Z</dcterms:created>
  <dcterms:modified xsi:type="dcterms:W3CDTF">2026-10-25T04:00:25Z</dcterms:modified>
  <dc:title>El orden de producción: qué va primero y qué puede esperar</dc:title>
  <dc:description>Presentación editable del OA «El orden de producción: qué va primero y qué puede esperar». Enlace: https://negocios.lumbre.lat/object/neg-ali-r01-oa03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