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8-m01-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8-m01-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8-m01-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emp-c48-m01-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2 de 9).]]></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3 de 9).]]></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4 de 9).]]></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5 de 9).]]></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6 de 9).]]></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7 de 9).]]></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8 de 9).]]></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informalidad no es gratis: es una cuenta que se paga en silencio» (9 de 9).]]></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cuenta de dos columnas, partida por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8-m01-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La cuenta de dos columnas, partida por part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8-m01-oa01]]></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La empresa me pidió factura y tuve que decir que no puedo: perdí el pedido de 40 mil» → Costo de la inf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Cada mes me siento media hora a subir la declaración de IVA» → Costo de la f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El SAT me va a comer con los impuestos, por eso no me he metido» → No es un costo: es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Me negaron la tarjeta de nómina y el crédito porque no ingreso nada que enseñar» → Costo de la informa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Todavía no me formalizo porque me da flojera el papeleo» → No es un costo: es excus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lidad se paga en puertas cerradas; la formalidad, en tiempo y tasas conocidas; el susto sin número no es costo: es excusa con disfraz.]]></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8-m01-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Clasificar»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está cambiando un ingreso grande y recurrente por uno chico e indefinido: el contrato del restaurante vale el triple que su «ahorro», lo ata a un solo comprador sin historial, y el riesgo de la operación (multa y pérdida del cliente ante cualquier verificación) lo carga él solo y en silen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A es la trampa del descuento: 20% menos en un pago chico contra un pedido tres veces mayor y **recurrente** — su «ahorro» es en realidad la puerta que cerró con llave. C minimiza el riesgo sin contarlo: el operativo no persigue carpinteros, pero cuando el cliente corporativo crece y necesita comprobar a sus proveedores, la verificación llega del lado que más pesa. D confunde el criterio del módulo: la espera es legítima **mientras el mercado no llame** — aquí está tocando a la puerta con las dos manos. B nombra el costo invisible: cambio de flujo grande por migaja, sin historial, con riesgo unilate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cuenta correcta compara el contrato recurrente que se abre con facturar contra el descuento marginal que se «consigue» quedándose, más el riesgo oculto de operar en la orilla equivo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8-m01-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Opción múltiple» (2 de 2).]]></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rdad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rdadero, y es la prueba de que **el alta tiene costo de mantenimiento**: formalizarse no es un trámite de una tarde, es encender una rutina que ya no se apaga sola (se puede apagar con la baja de actividad, con trámite y reglas propias). Por eso el «esperar unos meses» del callout es legítimo cuando la prueba sigue abierta, y por eso el calendario del módulo cuatro es el corazón de la formalidad: quien se da de alta «y luego ve» recibe multas por meses en cero que ni siquiera tuvo. La lección de este curso es esa: la formalidad se paga con **atención regular**, no con dinero enorm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star dado de alta en un régimen obliga a declarar en cada periodo aunque no haya actividad: la declaración en cero es la forma de cumplir sin ingre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emp-c48-m01-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Corre tu cuenta de dos columnas con números tuyos, no genéricos: tres oportunidades concretas que perdiste o perderás este año por no facturar (nómbralas con monto estimado), qué te costaría en tiempo y dinero el alta con el régimen de entrada, y una fecha límite honesta para decidir. Si concluyes que esperar es legítimo, escribe la condición específica que disparará el alta («el primer cliente que pida factura» cuenta, «cuando me sobre el tiempo» no) y pon una fech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8-m01-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flexión» (2 de 2).]]></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8-m01-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la cuenta corr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emp-c48-m01-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0824" r:id="rId1"/>
    <p:sldLayoutId id="2481910825" r:id="rId2"/>
    <p:sldLayoutId id="2481910826" r:id="rId3"/>
    <p:sldLayoutId id="248191082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fea0627909fa9f5801dd1c851366cda33f42a2d700ac4f6e1.jpg"/>
  <Relationship Id="rId3" Type="http://schemas.openxmlformats.org/officeDocument/2006/relationships/hyperlink" Target="https://negocios.lumbre.lat/object/emp-emp-c48-m01-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hyperlink" Target="https://negocios.lumbre.lat/object/emp-emp-c48-m01-oa01" TargetMode="External"/>
  <Relationship Id="rId4" Type="http://schemas.openxmlformats.org/officeDocument/2006/relationships/hyperlink" Target="https://negocios.lumbre.lat/object/emp-emp-c48-m01-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emp-c48-m01-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42975"/>
          <a:ext cx="8534400" cy="4800600"/>
          <a:chOff x="514350" y="942975"/>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ormalizars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uent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adi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t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nseñó]]></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emp-c48-m01-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942975"/>
            <a:ext cx="3105150" cy="31051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mparar con números el costo de seguir informal y el de formalizarse, incluido el costo del riesgo y el mercado que se queda fue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ahora sigo informal, para no meterme en líos con el SAT» es una frase que cuesta más de lo que parece: la informalidad no es gratis, es una cuenta que se paga en clientes grandes que no llegan, crédito que no existe y protección que no se acumula. Este módulo enseña a correr esa cuenta completa: qué pierdes por no estar formal, qué pagas por estarlo, y en qué casos esperar es legítimo. Saldrás con tu tabla de dos columnas y la decisión fundamentada, no con el susto como asesor.]]></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30]]></a:t>
            </a:r>
          </a:p>
        </p:txBody>
      </p:sp>
      <p:sp>
        <p:nvSpPr>
          <p:cNvPr id="7" name=""/>
          <p:cNvSpPr txBox="1"/>
          <p:nvPr/>
        </p:nvSpPr>
        <p:spPr>
          <a:xfrm>
            <a:off x="514350" y="1219200"/>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ormal · SAT · riesgo · mercado · decisió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30]]></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 informal se cobra en monedas pequeñas y muy regulares: las que nunca llegan.]]></a:t>
            </a:r>
          </a:p>
        </p:txBody>
      </p:sp>
      <p:sp>
        <p:nvSpPr>
          <p:cNvPr id="9" name=""/>
          <p:cNvSpPr txBox="1"/>
          <p:nvPr/>
        </p:nvSpPr>
        <p:spPr>
          <a:xfrm>
            <a:off x="514350" y="2752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pn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1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izar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vé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T]]></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v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b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and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cib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e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rporativ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y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cesit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icula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éd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qu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señ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tafo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F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ob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2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gres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est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n\n]]></a:t>
            </a:r>
            <a:r>
              <a:rPr lang="en-US" b="1"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n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n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umna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um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rc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n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pend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éd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s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truy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ñ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te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bor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u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u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l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3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3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laus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c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ác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sla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cu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um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mpues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ú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íme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nde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sglo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m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lend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r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d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izar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emi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abe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riunf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raestructu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der]]></a:t>
            </a:r>
          </a:p>
        </p:txBody>
      </p:sp>
      <p:sp>
        <p:nvSpPr>
          <p:cNvPr id="8" name=""/>
          <p:cNvSpPr txBox="1"/>
          <p:nvPr/>
        </p:nvSpPr>
        <p:spPr>
          <a:xfrm>
            <a:off x="514350" y="38576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riunfa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erca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ag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ien]]></a:t>
            </a:r>
            <a:r>
              <a:rPr lang="en-US" strike="noStrike" sz="2100" spc="0" u="none" cap="none">
                <a:solidFill>
                  <a:srgbClr val="1B2438">
                    <a:alpha val="100000"/>
                  </a:srgbClr>
                </a:solidFill>
                <a:latin typeface="Calibri"/>
              </a:rPr>
              <a:t><![CDAT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4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30]]></a:t>
            </a:r>
          </a:p>
        </p:txBody>
      </p:sp>
      <p:sp>
        <p:nvSpPr>
          <p:cNvPr id="7" name="" descr=""/>
          <p:cNvSpPr/>
          <p:nvPr/>
        </p:nvSpPr>
        <p:spPr>
          <a:xfrm>
            <a:off x="514350" y="1219200"/>
            <a:ext cx="8115300" cy="26765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6765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uándo esperar es legítimo (y cuándo es miedo disfrazado)]]></a:t>
            </a:r>
          </a:p>
        </p:txBody>
      </p:sp>
      <p:sp>
        <p:nvSpPr>
          <p:cNvPr id="10" name=""/>
          <p:cNvSpPr txBox="1"/>
          <p:nvPr/>
        </p:nvSpPr>
        <p:spPr>
          <a:xfrm>
            <a:off x="685800" y="161925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rueb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tempran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egoci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ipótesi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alu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r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alid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señó]]></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á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ient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s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mpleado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lizar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man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ient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rmi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s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ten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activ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mbié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laracion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n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vent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lama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declaraciones]]></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n]]></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esen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g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5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30]]></a:t>
            </a:r>
          </a:p>
        </p:txBody>
      </p:sp>
      <p:sp>
        <p:nvSpPr>
          <p:cNvPr id="7" name="" descr=""/>
          <p:cNvSpPr/>
          <p:nvPr/>
        </p:nvSpPr>
        <p:spPr>
          <a:xfrm>
            <a:off x="514350" y="1219200"/>
            <a:ext cx="8115300" cy="258127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258127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22383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egítim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tr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i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pe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indefinid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an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l]]></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rcado]]></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y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está]]></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llam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ctu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r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lesti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yuda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ij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on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nsua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p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égim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a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rmi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ec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ranquil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rue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nest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abe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on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é]]></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endrí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s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a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li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spues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b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ech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p>
        </p:txBody>
      </p:sp>
      <p:sp>
        <p:nvSpPr>
          <p:cNvPr id="10" name=""/>
          <p:cNvSpPr txBox="1"/>
          <p:nvPr/>
        </p:nvSpPr>
        <p:spPr>
          <a:xfrm>
            <a:off x="685800" y="3419475"/>
            <a:ext cx="77724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per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tá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vitan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6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ng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tici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uquerí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bleci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d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actu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d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riv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r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yorist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um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j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im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serv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nsua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ortunida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c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tu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unicip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7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a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n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lumn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gim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ís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fect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S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b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ra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or]]></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ac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ang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gr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al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olsill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que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íni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lar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vee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z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s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iemp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as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8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3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á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t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FC?».]]></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b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g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ódu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lum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i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ng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bret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ormalidad]]></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umu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tivos]]></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invisi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istor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réd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igüe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citac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ic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FO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ci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ig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r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nqui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e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lu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s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p>
        </p:txBody>
      </p:sp>
      <p:sp>
        <p:nvSpPr>
          <p:cNvPr id="8" name=""/>
          <p:cNvSpPr txBox="1"/>
          <p:nvPr/>
        </p:nvSpPr>
        <p:spPr>
          <a:xfrm>
            <a:off x="514350" y="35242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l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one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ue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informalidad no es gratis: es una cuenta que se paga en silencio · 9 de 9]]></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30]]></a:t>
            </a:r>
          </a:p>
        </p:txBody>
      </p:sp>
      <p:sp>
        <p:nvSpPr>
          <p:cNvPr id="7" name="" descr=""/>
          <p:cNvSpPr/>
          <p:nvPr/>
        </p:nvSpPr>
        <p:spPr>
          <a:xfrm>
            <a:off x="514350" y="1238250"/>
            <a:ext cx="38100" cy="6762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costo de la formalidad se ve en el calendario; el costo de la informalidad se ve en las oportunidades que nunca llegan.]]></a:t>
            </a:r>
          </a:p>
        </p:txBody>
      </p:sp>
      <p:sp>
        <p:nvSpPr>
          <p:cNvPr id="9" name="" descr=""/>
          <p:cNvSpPr/>
          <p:nvPr/>
        </p:nvSpPr>
        <p:spPr>
          <a:xfrm>
            <a:off x="514350" y="2000250"/>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1981200"/>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columnas, partida por part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30]]></a:t>
            </a:r>
          </a:p>
        </p:txBody>
      </p:sp>
      <p:graphicFrame>
        <p:nvGraphicFramePr>
          <p:cNvPr id="7" name="" descr=""/>
          <p:cNvGraphicFramePr>
            <a:graphicFrameLocks noGrp="1"/>
          </p:cNvGraphicFramePr>
          <p:nvPr/>
        </p:nvGraphicFramePr>
        <p:xfrm>
          <a:off x="514350" y="1257300"/>
          <a:ext cx="8115300" cy="2790825"/>
        </p:xfrm>
        <a:graphic>
          <a:graphicData uri="http://schemas.openxmlformats.org/drawingml/2006/table">
            <a:tbl>
              <a:tblPr firstRow="1" bandRow="1"/>
              <a:tblGrid>
                <a:gridCol w="1657350"/>
                <a:gridCol w="3143250"/>
                <a:gridCol w="3314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on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sigo inform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me formaliz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lientes que pagan bi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presas y gobierno casi vetados: piden fac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uerta abierta a contratos y deriv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nco y créd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declaraciones, sin historial, sin préstam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storial que se construye mes a m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ues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ago… y no puedo crecer con orde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égimen de entrada con tasas bajas; el IVA no sale de mi bols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cuenta de dos columnas, partida por part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30]]></a:t>
            </a:r>
          </a:p>
        </p:txBody>
      </p:sp>
      <p:graphicFrame>
        <p:nvGraphicFramePr>
          <p:cNvPr id="7" name="" descr=""/>
          <p:cNvGraphicFramePr>
            <a:graphicFrameLocks noGrp="1"/>
          </p:cNvGraphicFramePr>
          <p:nvPr/>
        </p:nvGraphicFramePr>
        <p:xfrm>
          <a:off x="514350" y="1257300"/>
          <a:ext cx="8115300" cy="2095500"/>
        </p:xfrm>
        <a:graphic>
          <a:graphicData uri="http://schemas.openxmlformats.org/drawingml/2006/table">
            <a:tbl>
              <a:tblPr firstRow="1" bandRow="1"/>
              <a:tblGrid>
                <a:gridCol w="1657350"/>
                <a:gridCol w="3143250"/>
                <a:gridCol w="3314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imensiones]]></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sigo informal]]></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 me formaliz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ies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ultas, operativo, clausura: se paga cuando due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glas conocidas, calendario bajo contr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seguridad social acumulada para mí ni para quien me ayu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minos para cotizar y asegurar el esfuer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formalidad no es gratis: es una cuenta que se paga en silenci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azonamiento de un emprendedor según ]]></a:t>
            </a:r>
            <a:r>
              <a:rPr lang="en-US" b="1" strike="noStrike" sz="2100" spc="0" u="none" cap="none">
                <a:solidFill>
                  <a:srgbClr val="1B2438">
                    <a:alpha val="100000"/>
                  </a:srgbClr>
                </a:solidFill>
                <a:latin typeface="Calibri"/>
              </a:rPr>
              <a:t><![CDATA[de qué lado de la cuenta pertenece]]></a:t>
            </a:r>
            <a:r>
              <a:rPr lang="en-US" b="1" strike="noStrike" sz="2100" spc="0" u="none" cap="none">
                <a:solidFill>
                  <a:srgbClr val="1B2438">
                    <a:alpha val="100000"/>
                  </a:srgbClr>
                </a:solidFill>
                <a:latin typeface="Calibri"/>
              </a:rPr>
              <a:t><![CDAT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de la informalidad]]></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sto de la formalidad]]></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o es un costo: es excusa]]></a:t>
            </a:r>
          </a:p>
        </p:txBody>
      </p:sp>
      <p:sp>
        <p:nvSpPr>
          <p:cNvPr id="13" name=""/>
          <p:cNvSpPr txBox="1"/>
          <p:nvPr/>
        </p:nvSpPr>
        <p:spPr>
          <a:xfrm>
            <a:off x="514350" y="36576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empresa me pidió factura y tuve que decir que no puedo: perdí el pedido de 40 m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3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Cada mes me siento media hora a subir la declaración de IVA»]]></a:t>
            </a:r>
          </a:p>
        </p:txBody>
      </p:sp>
      <p:sp>
        <p:nvSpPr>
          <p:cNvPr id="8" name=""/>
          <p:cNvSpPr txBox="1"/>
          <p:nvPr/>
        </p:nvSpPr>
        <p:spPr>
          <a:xfrm>
            <a:off x="514350" y="15811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l SAT me va a comer con los impuestos, por eso no me he metido»]]></a:t>
            </a:r>
          </a:p>
        </p:txBody>
      </p:sp>
      <p:sp>
        <p:nvSpPr>
          <p:cNvPr id="9" name=""/>
          <p:cNvSpPr txBox="1"/>
          <p:nvPr/>
        </p:nvSpPr>
        <p:spPr>
          <a:xfrm>
            <a:off x="514350" y="22574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Me negaron la tarjeta de nómina y el crédito porque no ingreso nada que enseñar»]]></a:t>
            </a:r>
          </a:p>
        </p:txBody>
      </p:sp>
      <p:sp>
        <p:nvSpPr>
          <p:cNvPr id="10" name=""/>
          <p:cNvSpPr txBox="1"/>
          <p:nvPr/>
        </p:nvSpPr>
        <p:spPr>
          <a:xfrm>
            <a:off x="514350" y="2933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Todavía no me formalizo porque me da flojera el papeleo»]]></a:t>
            </a:r>
          </a:p>
        </p:txBody>
      </p:sp>
      <p:sp>
        <p:nvSpPr>
          <p:cNvPr id="11" name=""/>
          <p:cNvSpPr txBox="1"/>
          <p:nvPr/>
        </p:nvSpPr>
        <p:spPr>
          <a:xfrm>
            <a:off x="514350" y="3295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formalidad no es gratis: es una cuenta que se paga en silenci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arpintero vende 25 mil mensuales de contado y un restaurante le ofrece comprarle mesas y bancas cada dos meses (60 mil por pedido) si le factura. Él dice: «Me conviene seguir igual: le vendo al restaurantero en negro y a él le sale 20% más barato, y yo no le digo nada al SAT». ¿Qué le falta ver a su cuenta?]]></a:t>
            </a:r>
          </a:p>
        </p:txBody>
      </p:sp>
      <p:sp>
        <p:nvSpPr>
          <p:cNvPr id="9" name=""/>
          <p:cNvSpPr txBox="1"/>
          <p:nvPr/>
        </p:nvSpPr>
        <p:spPr>
          <a:xfrm>
            <a:off x="666750" y="33051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su cuenta es correcta — 20% de descuento a cambio de no facturar es una negociación inteligent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30]]></a:t>
            </a:r>
          </a:p>
        </p:txBody>
      </p:sp>
      <p:sp>
        <p:nvSpPr>
          <p:cNvPr id="7" name=""/>
          <p:cNvSpPr txBox="1"/>
          <p:nvPr/>
        </p:nvSpPr>
        <p:spPr>
          <a:xfrm>
            <a:off x="666750" y="1219200"/>
            <a:ext cx="79629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está cambiando un ingreso grande y recurrente por uno chico e indefinido: el contrato del restaurante vale el triple que su «ahorro», lo ata a un solo comprador sin historial, y el riesgo de la operación (multa y pérdida del cliente ante cualquier verificación) lo carga él solo y en silencio]]></a:t>
            </a:r>
          </a:p>
        </p:txBody>
      </p:sp>
      <p:sp>
        <p:nvSpPr>
          <p:cNvPr id="8" name=""/>
          <p:cNvSpPr txBox="1"/>
          <p:nvPr/>
        </p:nvSpPr>
        <p:spPr>
          <a:xfrm>
            <a:off x="666750" y="28575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el SAT no persigue a los carpinteros: su riesgo real es cero y puede facturar cuando quiera]]></a:t>
            </a:r>
          </a:p>
        </p:txBody>
      </p:sp>
      <p:sp>
        <p:nvSpPr>
          <p:cNvPr id="9" name=""/>
          <p:cNvSpPr txBox="1"/>
          <p:nvPr/>
        </p:nvSpPr>
        <p:spPr>
          <a:xfrm>
            <a:off x="666750" y="35528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debe formalizarse solo si el restaurantero insiste: mientras no le pidan factura, la espera es siempre legítim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formalidad no es gratis: es una cuenta que se paga en silen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Declarar en cero (reportar ante el SAT un mes sin ventas) es una obligación que existe tanto para el que acaba de formalizarse y aún no factura como para el que tuvo un mes flojo.]]></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informalidad no es gratis: es una cuenta que se paga en silencio]]></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Corre tu cuenta de dos columnas con números tuyos, no genéricos: tres oportunidades concretas que perdiste o perderás este año por no facturar (nómbralas con monto estimado), qué te costaría en tiempo y dinero el alta con el]]></a:t>
            </a:r>
          </a:p>
        </p:txBody>
      </p:sp>
      <p:sp>
        <p:nvSpPr>
          <p:cNvPr id="9" name=""/>
          <p:cNvSpPr txBox="1"/>
          <p:nvPr/>
        </p:nvSpPr>
        <p:spPr>
          <a:xfrm>
            <a:off x="514350" y="292417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égimen de entrada, y una fecha límite honesta para decidi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30]]></a:t>
            </a:r>
          </a:p>
        </p:txBody>
      </p:sp>
      <p:sp>
        <p:nvSpPr>
          <p:cNvPr id="7" name=""/>
          <p:cNvSpPr txBox="1"/>
          <p:nvPr/>
        </p:nvSpPr>
        <p:spPr>
          <a:xfrm>
            <a:off x="514350" y="121920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concluyes que esperar es legítimo, escribe la condición específica que disparará el alta («el primer cliente que pida factura» cuenta, «cuando me sobre el tiempo» no) y pon una fecha de revisión.]]></a:t>
            </a:r>
          </a:p>
        </p:txBody>
      </p:sp>
      <p:sp>
        <p:nvSpPr>
          <p:cNvPr id="8" name=""/>
          <p:cNvSpPr txBox="1"/>
          <p:nvPr/>
        </p:nvSpPr>
        <p:spPr>
          <a:xfrm>
            <a:off x="514350" y="27146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Si te cuesta ponerle número a las oportunidades perdidas, ya sabes cuál era el problema de la cuenta informal: no deja recibo. Eso no significa que sea gratis.]]></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informalidad cobra diario en puertas cerradas: mercado grande, crédito e historial.]]></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lidad cobra en tiempo de cumplimiento y tasas conocidas, bajas en los regímenes de entrad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IVA que cobras no es tuyo ni sale de tu bolsillo: se aparta y se entera al SAT.]]></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perar es legítimo durante la prueba; indefinido, es miedo disfrazado de estrateg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ormalidad acumula activos invisibles: historial, protección y tranquilidad con fech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obro exactamente la informalidad que no aparece en ningún recib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to cuesta de verdad formalizarse en dinero y en tiempo?]]></a:t>
            </a:r>
          </a:p>
        </p:txBody>
      </p:sp>
      <p:sp>
        <p:nvSpPr>
          <p:cNvPr id="11" name=""/>
          <p:cNvSpPr txBox="1"/>
          <p:nvPr/>
        </p:nvSpPr>
        <p:spPr>
          <a:xfrm>
            <a:off x="514350" y="23431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3431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ándo esperar el alta es legítimo y cuándo es evitación?]]></a:t>
            </a:r>
          </a:p>
        </p:txBody>
      </p:sp>
      <p:sp>
        <p:nvSpPr>
          <p:cNvPr id="13" name=""/>
          <p:cNvSpPr txBox="1"/>
          <p:nvPr/>
        </p:nvSpPr>
        <p:spPr>
          <a:xfrm>
            <a:off x="514350" y="273367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273367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son las declaraciones en cero y por qué importan?]]></a:t>
            </a:r>
          </a:p>
        </p:txBody>
      </p:sp>
      <p:sp>
        <p:nvSpPr>
          <p:cNvPr id="15" name=""/>
          <p:cNvSpPr txBox="1"/>
          <p:nvPr/>
        </p:nvSpPr>
        <p:spPr>
          <a:xfrm>
            <a:off x="514350" y="3133725"/>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133725"/>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construye el historial que el banco pid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3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rrer la cuenta de dos columnas con números y oportunidades propias.]]></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ndamentar tu decisión de alta o espera con condiciones y fechas escritas.]]></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imar el costo del riesgo informal en tu giro y tu lugar concreto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la cuenta corrid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3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tienes la cuenta corrida con números propios: la decisión de formalizarse dejó de ser un susto y se volvió aritmética. Hora de recorrer el trámite sin vueltas perdidas.]]></a:t>
            </a:r>
          </a:p>
        </p:txBody>
      </p:sp>
      <p:sp>
        <p:nvSpPr>
          <p:cNvPr id="10"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Si tu columna informal está vacía, no la mediste: apunta las tres oportunidades perdidas del año con monto estimado y vuelve a pesar la balanz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emp-c48-m01-oa01"/>
              </a:rPr>
              <a:t><![CDATA[Formalizarse o no: la cuenta que nadie te enseñó]]></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3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u RFC y tu e.firma: los trámites del día uno]]></a:t>
            </a:r>
            <a:r>
              <a:rPr lang="en-US" strike="noStrike" sz="2100" spc="0" u="none" cap="none">
                <a:solidFill>
                  <a:srgbClr val="1B2438">
                    <a:alpha val="100000"/>
                  </a:srgbClr>
                </a:solidFill>
                <a:latin typeface="Calibri"/>
              </a:rPr>
              <a:t><![CDATA[ — decidida la cuenta, toca el mapa: en qué orden se hace el alta, qué se necesita para el RFC, la e.firma y el buzón, y por qué ese orden te ahorra los viajes que otros ya hicieron dos vece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2026-10-25T02:15:51Z</dcterms:created>
  <dcterms:modified xsi:type="dcterms:W3CDTF">2026-10-25T02:15:51Z</dcterms:modified>
  <dc:title>Formalizarse o no: la cuenta que nadie te enseñó</dc:title>
  <dc:description>Presentación editable del OA «Formalizarse o no: la cuenta que nadie te enseñó». Enlace: https://negocios.lumbre.lat/object/emp-emp-c48-m01-oa01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