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6-m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emp-c46-m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6-m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emp-emp-c46-m03-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cio vive entre dos números que ya conoces» (2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cio vive entre dos números que ya conoces» (3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cio vive entre dos números que ya conoces» (4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cio vive entre dos números que ya conoces» (5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cio vive entre dos números que ya conoces» (6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cio vive entre dos números que ya conoces»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tres anclajes del precio y sus lecturas errón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6-m03-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tres anclajes del precio y sus lecturas errón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6-m03-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e cuesta 190 por unidad entre insumo, reparto y mis horas: no puedo bajar de ahí» → P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clienta paga 400 al mes entre el recado y las libretas que no le sirven: 250 le deja de ahorro» → T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os dos servicios comparables de la zona andan entre 220 y 260» →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insumo me sale a 140 y el local me toca con 30 por unidad: el suelo es 170» → P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problema le quita dos tardes al lunes; su hora libre vale más que mi mes» → T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 que la unidad cuesta de existir es piso; lo que el cliente ya paga o sufre es techo; lo que cobran otros comparables es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emp-c46-m03-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pió la referencia sin mirar su piso: con 130 vende por debajo de su costo total (180), regalando 50 por venta; su techo era 380, y ahí estaba el margen que el vecino ni siquiera está cobr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tres anclajes en una sola línea: **piso 180** (140 + 40), **techo ~380** (lo que la clienta ya paga por la alternativa), **referencia 120** —y la referencia aquí es un espejo roto: el vecino no cobra menos, **trabaja gratis** porque no cuenta su hora, estructura que Iván no tiene que igualar porque no es igual. Con esa banda, 130 no es «competitivo»: es una fuga de 50 por venta que el volumen no cura, la empeora. La jugada del método: precio en la banda media-alta (250-280), comunicado con lo que incluye, y **la clienta con la alternativa de 380 decide contra ahorro, no contra vecino**. C propone «bajarle cinco»: la guerra de centavos sigue siendo guerra contra el propio p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ferencia solo posiciona; el piso manda y el techo permite: vender a 130 con costo de 180 es pagar por trabaj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emp-c46-m03-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como ley universal, cierto como descuido. La subida mal hecha —un nuevo precio en el menú sin palabra, en el peor mes— sí espanta; la subida bien hecha **filtra sin desbandar**: aviso con fecha a los de siempre, precio nuevo solo a los que llegan, y una mejora visible en la entrega que lo acompañe. Y el costo de la otra mitad del dicho sí existe: aguantar precio tres años «por si acaso» es una subida que regalaste, con el agravio de que los clientes viejos **ni se van**: se van por el descuido, casi nunca por los 30 pesos. La frase honesta: «no se sube a ciegas»; la frase cobarde: «no se puede su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parte sensata de la cartera se queda cuando la subida se avisa, se explica y se acompaña; la fuga grande ocurre con silencio o sin propuesta de valor, no con 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emp-c46-m03-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u precio con sus tres anclajes en una línea cada uno: piso (variable + parte de fijos + tu hora), techo (lo que tu cliente ya paga por la alternativa, dato de entrevista), referencia (dos comparables reales de tu zona, con número). Si tu precio actual está fuera de la banda, decide la jugada: subir a los que llegan, reempaquetar, o bajar el costo variable. Y ensaya en voz alta la frase del precio sin disculpa: «son X, incluye 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6-m03-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6-m03-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el precio con tres pa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6-m03-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30" r:id="rId1"/>
    <p:sldLayoutId id="2481907931" r:id="rId2"/>
    <p:sldLayoutId id="2481907932" r:id="rId3"/>
    <p:sldLayoutId id="248190793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2d399bd200d243b58f8b2ebd4788048c92b13e1020053df1.jpg"/>
  <Relationship Id="rId3" Type="http://schemas.openxmlformats.org/officeDocument/2006/relationships/hyperlink" Target="https://negocios.lumbre.lat/object/emp-emp-c46-m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 Id="rId3" Type="http://schemas.openxmlformats.org/officeDocument/2006/relationships/hyperlink" Target="https://negocios.lumbre.lat/object/emp-emp-c46-m03-oa01" TargetMode="External"/>
  <Relationship Id="rId4" Type="http://schemas.openxmlformats.org/officeDocument/2006/relationships/hyperlink" Target="https://negocios.lumbre.lat/object/emp-emp-c46-m03-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6-m03-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i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currenci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emp-emp-c46-m03-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r el precio con los tres anclajes (piso de costo, techo de valor, referencia de competencia) y probarlo sin quemar la cartera de clien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 más veinte por ciento» y «lo que cobra el de junto» no son estrategias: son la ausencia de ellas. Este módulo arma el precio sobre sus tres patas: el piso que te pone tu estructura de costos, el techo que te pone lo que tu cliente ya paga por resolver el problema, y la referencia del mercado. Verás por qué el precio es la palanca más rápida de la cuartilla, cómo comunicar el tuyo sin disculparte, y cómo subirlo o probarlo con clientes nuevos antes de arriesgar a los de siempre.]]></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8]]></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cio · piso · techo · competencia · palan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vive entre dos números que ya conoc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ecio correcto no se inventa: se acota entre el piso y el techo.]]></a:t>
            </a:r>
          </a:p>
        </p:txBody>
      </p:sp>
      <p:sp>
        <p:nvSpPr>
          <p:cNvPr id="9" name=""/>
          <p:cNvSpPr txBox="1"/>
          <p:nvPr/>
        </p:nvSpPr>
        <p:spPr>
          <a:xfrm>
            <a:off x="514350" y="24384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pn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vive entre dos números que ya conoces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rt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v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e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r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q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ag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ch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n\n]]></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vive entre dos números que ya conoces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esiv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er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sidia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ch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ntas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olv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vi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5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cili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5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rm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vive entre dos números que ya conoces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8]]></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tres anclajes y la pregunta que cada uno respond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Pis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u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úmeros)]]></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ba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a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d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ech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alo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ternat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l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ri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uent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ferenci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rcad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br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arab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zo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e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d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do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ferenci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ci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eci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a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bara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recerás]]></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vive entre dos números que ya conoces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8]]></a:t>
            </a:r>
          </a:p>
        </p:txBody>
      </p:sp>
      <p:sp>
        <p:nvSpPr>
          <p:cNvPr id="7" name="" descr=""/>
          <p:cNvSpPr/>
          <p:nvPr/>
        </p:nvSpPr>
        <p:spPr>
          <a:xfrm>
            <a:off x="514350" y="1219200"/>
            <a:ext cx="8115300" cy="22764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gítim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siciona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b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g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unic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n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ruc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b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o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pi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eti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oc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ú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rende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v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é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érd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ísi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y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p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i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jetura]]></a:t>
            </a:r>
            <a:r>
              <a:rPr lang="en-US" strike="noStrike" sz="2000" spc="0" u="none" cap="none">
                <a:solidFill>
                  <a:srgbClr val="1B2438">
                    <a:alpha val="100000"/>
                  </a:srgbClr>
                </a:solidFill>
                <a:latin typeface="Calibri"/>
              </a:rPr>
              <a:t><![CDA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vive entre dos números que ya conoces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i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m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ci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claj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5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48.6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x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m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quid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ig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c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ent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s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8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5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miu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on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b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el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vive entre dos números que ya conoces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encio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j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prest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cip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eg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un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culpars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5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e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l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vive entre dos números que ya conoces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8]]></a:t>
            </a:r>
          </a:p>
        </p:txBody>
      </p:sp>
      <p:sp>
        <p:nvSpPr>
          <p:cNvPr id="7" name="" descr=""/>
          <p:cNvSpPr/>
          <p:nvPr/>
        </p:nvSpPr>
        <p:spPr>
          <a:xfrm>
            <a:off x="514350" y="12382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que pone el precio según el vecino sin conocer sus números no está compitiendo: está adivinando con la cartera ajena.]]></a:t>
            </a:r>
          </a:p>
        </p:txBody>
      </p:sp>
      <p:sp>
        <p:nvSpPr>
          <p:cNvPr id="9" name="" descr=""/>
          <p:cNvSpPr/>
          <p:nvPr/>
        </p:nvSpPr>
        <p:spPr>
          <a:xfrm>
            <a:off x="514350" y="23526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3336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anclajes del precio y sus lecturas erróne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781175"/>
                <a:gridCol w="3286125"/>
                <a:gridCol w="3048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nclaj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ectura errónea comú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so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me cuesta que exista una unidad, con mi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nto tres meses debajo del costo y ya recup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cho (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ga hoy el cliente por su altern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 tiempo no cuenta, lo mío es vo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mer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 qué me van a com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de junto cobra 150, yo cobro 1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un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dice el 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 la voz, «es que está caro pero…», disculpa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anclajes del precio y sus lecturas erróne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8]]></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781175"/>
                <a:gridCol w="3286125"/>
                <a:gridCol w="3048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nclaj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ectura errónea comú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le estiro la banda pri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irle a la clienta vieja sin a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recio vive entre dos números que ya conoc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rgumento a favor de un precio según ]]></a:t>
            </a:r>
            <a:r>
              <a:rPr lang="en-US" b="1" strike="noStrike" sz="2100" spc="0" u="none" cap="none">
                <a:solidFill>
                  <a:srgbClr val="1B2438">
                    <a:alpha val="100000"/>
                  </a:srgbClr>
                </a:solidFill>
                <a:latin typeface="Calibri"/>
              </a:rPr>
              <a:t><![CDATA[el anclaje]]></a:t>
            </a:r>
            <a:r>
              <a:rPr lang="en-US" b="1" strike="noStrike" sz="2100" spc="0" u="none" cap="none">
                <a:solidFill>
                  <a:srgbClr val="1B2438">
                    <a:alpha val="100000"/>
                  </a:srgbClr>
                </a:solidFill>
                <a:latin typeface="Calibri"/>
              </a:rPr>
              <a:t><![CDATA[ que lo sostien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is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ech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ferencia]]></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e cuesta 190 por unidad entre insumo, reparto y mis horas: no puedo bajar de ahí»]]></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clienta paga 400 al mes entre el recado y las libretas que no le sirven: 250 le deja de ahorro»]]></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os dos servicios comparables de la zona andan entre 220 y 260»]]></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insumo me sale a 140 y el local me toca con 30 por unidad: el suelo es 170»]]></a:t>
            </a:r>
          </a:p>
        </p:txBody>
      </p:sp>
      <p:sp>
        <p:nvSpPr>
          <p:cNvPr id="10" name=""/>
          <p:cNvSpPr txBox="1"/>
          <p:nvPr/>
        </p:nvSpPr>
        <p:spPr>
          <a:xfrm>
            <a:off x="514350" y="2933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problema le quita dos tardes al lunes; su hora libre vale más que mi mes»]]></a:t>
            </a:r>
          </a:p>
        </p:txBody>
      </p:sp>
      <p:sp>
        <p:nvSpPr>
          <p:cNvPr id="11" name=""/>
          <p:cNvSpPr txBox="1"/>
          <p:nvPr/>
        </p:nvSpPr>
        <p:spPr>
          <a:xfrm>
            <a:off x="514350" y="36099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recio vive entre dos números que ya conoces]]></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negocio de Iván tiene un costo variable de 140 y fijos que le tocan en 40 por unidad; su clienta paga 380 al mes por la alternativa actual. Su competencia más cercana cobra 120 porque el dueño no cuenta su propio trabajo. Iván pone su precio en 130 «para no perder contra el vecino». ¿Cuál es el defecto central?]]></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o: en la zona gana quien cobra menos, y el precio de la competencia es el mercado re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8]]></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pió la referencia sin mirar su piso: con 130 vende por debajo de su costo total (180), regalando 50 por venta; su techo era 380, y ahí estaba el margen que el vecino ni siquiera está cobrando]]></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bía copiar el precio del vecino pero bajarle cinco pesos: ese detalle sí decide la comparación]]></a:t>
            </a:r>
          </a:p>
        </p:txBody>
      </p:sp>
      <p:sp>
        <p:nvSpPr>
          <p:cNvPr id="9" name=""/>
          <p:cNvSpPr txBox="1"/>
          <p:nvPr/>
        </p:nvSpPr>
        <p:spPr>
          <a:xfrm>
            <a:off x="666750" y="2924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defecto es la comunicación: si explicara mejor sus 130 pesos, la clienta aceptaría pagarl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recio vive entre dos números que ya conoc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bir los precios siempre termina por quitarle a uno la mayoría de los clientes, así que lo seguro es aguantarlos lo que se pue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recio vive entre dos números que ya conoce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u precio con sus tres anclajes en una línea cada uno: piso (variable + parte de fijos + tu hora), techo (lo que tu cliente ya paga por la alternativa, dato de entrevista), referencia (dos comparables reales de tu zona, con número). Si tu precio actual está fuera de la banda, decide la jugada: subir a los que llegan, reempaquetar, o bajar el costo variable. Y ensaya en voz alta la frase del precio sin disculpa: «son X, incluye 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eñal de que el techo está bien calculado: el número sale del gasto actual del cliente, no de tu deseo de que «vale la pena».]]></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vive entre un piso (costo con tu trabajo) y un techo (lo que el cliente ya paga por la alternativ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erencia de mercado posiciona; no decide, y copiarla sin conocer el costo ajeno es conjetur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ir un punto de precio va completo al margen: es la palanca más rápida de la cuartill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ubida se prueba con clientes nuevos y se avisa con fecha y mejora a los antigu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se dice sin disculparse: el número más lo que incluye, con voz norm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regunta responde cada uno de los tres anclajes del precio?]]></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costo más veinte por ciento» no es estrategia?]]></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copiar el precio del vecino puede ser una trampa?]]></a:t>
            </a:r>
          </a:p>
        </p:txBody>
      </p:sp>
      <p:sp>
        <p:nvSpPr>
          <p:cNvPr id="13" name=""/>
          <p:cNvSpPr txBox="1"/>
          <p:nvPr/>
        </p:nvSpPr>
        <p:spPr>
          <a:xfrm>
            <a:off x="514350" y="2733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quién se le prueba primero una subida de precio?]]></a:t>
            </a:r>
          </a:p>
        </p:txBody>
      </p:sp>
      <p:sp>
        <p:nvSpPr>
          <p:cNvPr id="15" name=""/>
          <p:cNvSpPr txBox="1"/>
          <p:nvPr/>
        </p:nvSpPr>
        <p:spPr>
          <a:xfrm>
            <a:off x="514350" y="31337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1337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do un descuento es estrategia y cuándo es regal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8]]></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el piso, el techo y la referencia de tu producto principal.]]></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un precio dentro de la banda y comunicarlo sin disculpa.]]></a:t>
            </a:r>
          </a:p>
        </p:txBody>
      </p:sp>
      <p:sp>
        <p:nvSpPr>
          <p:cNvPr id="11" name=""/>
          <p:cNvSpPr txBox="1"/>
          <p:nvPr/>
        </p:nvSpPr>
        <p:spPr>
          <a:xfrm>
            <a:off x="514350" y="20097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0097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la prueba de una subida con clientes nuevos y aviso con fecha a los antigu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l precio con tres pa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Tu precio ya tiene piso, techo y referencia por escrito: deja de ser una ocurrencia y empieza a ser una palanca. Falta afinar cómo se presenta: paquetes, descuentos y ticket.]]></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tu argumento de precio fue «está en el mercado» sin nombre ni número, te falta la referencia; si el piso salió sin tu hora, el precio todavía es una cortesía que le haces al clien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6-m03-oa01"/>
              </a:rPr>
              <a:t><![CDATA[El precio es una decisión, no una ocurr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2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juste fino: paquetes, descuentos y cómo subir el ticket]]></a:t>
            </a:r>
            <a:r>
              <a:rPr lang="en-US" strike="noStrike" sz="2100" spc="0" u="none" cap="none">
                <a:solidFill>
                  <a:srgbClr val="1B2438">
                    <a:alpha val="100000"/>
                  </a:srgbClr>
                </a:solidFill>
                <a:latin typeface="Calibri"/>
              </a:rPr>
              <a:t><![CDATA[ — el precio ya decide en una línea; ahora se arma en menú: qué empaquetar, cuándo regalar y por qué el cliente listo te compra dos cosas y no la más bara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2026-10-25T01:27:37Z</dcterms:created>
  <dcterms:modified xsi:type="dcterms:W3CDTF">2026-10-25T01:27:37Z</dcterms:modified>
  <dc:title>El precio es una decisión, no una ocurrencia</dc:title>
  <dc:description>Presentación editable del OA «El precio es una decisión, no una ocurrencia». Enlace: https://negocios.lumbre.lat/object/emp-emp-c46-m03-oa01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