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presProps" Target="presProps.xml"/>
  <Relationship Id="rId33" Type="http://schemas.openxmlformats.org/officeDocument/2006/relationships/viewProps" Target="viewProps.xml"/>
  <Relationship Id="rId34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jeto de aprendizaje de Lumbre · Roadwise Consulting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negocios.lumbre.lat/object/emp-emp-c45-m03-oa01]]></a:t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negocios.lumbre.lat/object/emp-emp-c45-m03-oa01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erca de este OA» (2 de 3)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erca de este OA» (3 de 3)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negocios.lumbre.lat/object/emp-emp-c45-m03-oa01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A: https://negocios.lumbre.lat/object/emp-emp-c45-m03-oa01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La única validación que pesa es la que mueve dinero, tiempo o nombre» (2 de 7)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La única validación que pesa es la que mueve dinero, tiempo o nombre» (3 de 7)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La única validación que pesa es la que mueve dinero, tiempo o nombre» (4 de 7)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La única validación que pesa es la que mueve dinero, tiempo o nombre» (5 de 7)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La única validación que pesa es la que mueve dinero, tiempo o nombre» (6 de 7)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La única validación que pesa es la que mueve dinero, tiempo o nombre» (7 de 7)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ítulo completo de la tabla que sigue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 del OA: Tabl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negocios.lumbre.lat/object/emp-emp-c45-m03-oa01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 del OA: Tabl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negocios.lumbre.lat/object/emp-emp-c45-m03-oa01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1. Doce personas pagaron el anticipo de 100 pesos con fecha de entrega en marzo → Intención de pag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2. El grupo de WhatsApp piloto funcionó seis semanas seguidas con costo de 300 pesos por semana → Capacidad de entreg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3. Cuarenta «me gusta» en la publicación del anuncio → Nada: es ruid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4. De cien visitantes a la página, nueve dejaron su correo y teléfono → Intención de pag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5. Citas agendadas para la demostración que nadie canceló y sí llegaron → Capacidad de entreg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Dinero, contacto verificable y agenda cumplida son compromiso; likes, opiniones y «después te digo» son ruid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negocios.lumbre.lat/object/emp-emp-c45-m03-oa01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1 · Clasificar» (2 de 2)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B) Reportar el rojo, leer el dato como evidencia de que el mensaje o el canal fallan (o el supuesto de valor es más flojo de lo que creía) y decidir con la carta a sí mismo, no retocando el umbral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El 4% dice algo aunque duela: el problema puede no ser tan urgente, el mensaje puede no ser el dolor que las entrevistas revelaron, o el canal puede estar llenando la página de curiosos sin el problema. **Todas esas lecturas se pierden** si el experimentador se dedica a retocar el umbral (C), a jugar con el precio sin diagnóstico (A) o a maquillar (D). La carta a ti mismo existe para eso: el rojo se reporta con la misma calma que el verde, y decide la siguiente prueba más barata, no la siguiente inversión más cara. Validar es coleccionar respuestas correctas, no verd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El umbral previo protege la lectura: el rojo también es evidencia y la prueba ya la compró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negocios.lumbre.lat/object/emp-emp-c45-m03-oa01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2 · Opción múltiple» (2 de 2)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Fals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Falso con matices de responsabilidad. La preventa **sí exige honestidad**: fecha realista, anticipo reembolsable, decir «estamos arrancando y contigo lo armamos». Lo que la vuelve válida es que el comprador **asume el riesgo informado**: paga menos por entrar primero, no por ignorar que aún no existe. Lo que la vuelve fraude es prometer algo que no piensas o no puedes entregar. Por eso la preventa se combina con el prototipo burdo: mientras el anticipo confirma que pagarían, el prototipo confirma que **tú puedes cumplir la promesa**. Juntas, las dos pruebas dicen: hay comprador y hay repartidor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La preventa honesta ofrece con fecha de entrega posible, dinero reembolsable si no se cumple y transparencia de que el producto arranc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negocios.lumbre.lat/object/emp-emp-c45-m03-oa01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flexión del OA: Elige uno de los tres formatos según tu supuesto peligroso y escribe tu carta a ti mismo: qué se prueba, con qué moneda de compromiso (dinero, agenda o nombre), el umbral numérico, la fecha límite y qué harás con el rojo si llega. Diseña la prueba para que cueste menos de mil pesos y puedas correrla en dos semana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exportan respuestas persona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negocios.lumbre.lat/object/emp-emp-c45-m03-oa01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4 · Reflexión» (2 de 2)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cción del OA: Para dominar este tem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negocios.lumbre.lat/object/emp-emp-c45-m03-oa01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Lo esencial que debes saber» (2 de 2)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uerta de avance: Chequeo: la prueba que no se disfraz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mbral declarado: 60%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incluyen puntuaciones de ninguna sesión ni respuestas persona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negocios.lumbre.lat/object/emp-emp-c45-m03-oa01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Lumbre - Portada">
    <p:bg>
      <p:bgPr>
        <a:solidFill>
          <a:srgbClr val="FFF9F0"/>
        </a:solidFill>
        <a:effectLst/>
      </p:bgPr>
    </p:bg>
    <p:spTree>
      <p:nvGrpSpPr>
        <p:cNvPr id="1" name=""/>
        <p:cNvGrpSpPr/>
        <p:nvPr/>
      </p:nvGrpSpPr>
      <p:grpSpPr>
        <a:xfrm>
          <a:off x="514350" y="990600"/>
          <a:ext cx="4991100" cy="3562350"/>
          <a:chOff x="514350" y="990600"/>
          <a:chExt cx="4991100" cy="356235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l objeto de aprendizaje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Autor o entidad]]>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Lumbre - Seccion">
    <p:bg>
      <p:bgPr>
        <a:solidFill>
          <a:srgbClr val="172033"/>
        </a:solidFill>
        <a:effectLst/>
      </p:bgPr>
    </p:bg>
    <p:spTree>
      <p:nvGrpSpPr>
        <p:cNvPr id="1" name=""/>
        <p:cNvGrpSpPr/>
        <p:nvPr/>
      </p:nvGrpSpPr>
      <p:grpSpPr>
        <a:xfrm>
          <a:off x="514350" y="1962150"/>
          <a:ext cx="8629650" cy="4629150"/>
          <a:chOff x="514350" y="1962150"/>
          <a:chExt cx="8629650" cy="462915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1962150"/>
            <a:ext cx="8115300" cy="26670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FFF9F0">
                    <a:alpha val="100000"/>
                  </a:srgbClr>
                </a:solidFill>
                <a:latin typeface="Calibri"/>
              </a:rPr>
              <a:t><![CDATA[Título de la sección]]>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Lumbre - Imagen">
    <p:bg>
      <p:bgPr>
        <a:solidFill>
          <a:srgbClr val="FFFDF8"/>
        </a:solidFill>
        <a:effectLst/>
      </p:bgPr>
    </p:bg>
    <p:spTree>
      <p:nvGrpSpPr>
        <p:cNvPr id="1" name=""/>
        <p:cNvGrpSpPr/>
        <p:nvPr/>
      </p:nvGrpSpPr>
      <p:grpSpPr>
        <a:xfrm>
          <a:off x="514350" y="247650"/>
          <a:ext cx="8629650" cy="4495800"/>
          <a:chOff x="514350" y="247650"/>
          <a:chExt cx="8629650" cy="44958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 la imagen]]></a:t>
            </a:r>
          </a:p>
        </p:txBody>
      </p:sp>
      <p:sp>
        <p:nvSpPr>
          <p:cNvPr id="3" name="Placeholder for pic"/>
          <p:cNvSpPr/>
          <p:nvPr>
            <p:ph type="pic" idx="1"/>
          </p:nvPr>
        </p:nvSpPr>
        <p:spPr>
          <a:xfrm>
            <a:off x="514350" y="1257300"/>
            <a:ext cx="8115300" cy="28575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 ]]></a:t>
            </a:r>
          </a:p>
        </p:txBody>
      </p:sp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4171950"/>
            <a:ext cx="8115300" cy="3238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ie de imagen]]>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slideLayout" Target="../slideLayouts/slideLayout2.xml"/>
  <Relationship Id="rId3" Type="http://schemas.openxmlformats.org/officeDocument/2006/relationships/slideLayout" Target="../slideLayouts/slideLayout3.xml"/>
  <Relationship Id="rId4" Type="http://schemas.openxmlformats.org/officeDocument/2006/relationships/slideLayout" Target="../slideLayouts/slideLayout4.xml"/>
  <Relationship Id="rId5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907928" r:id="rId1"/>
    <p:sldLayoutId id="2481907929" r:id="rId2"/>
    <p:sldLayoutId id="2481907930" r:id="rId3"/>
    <p:sldLayoutId id="2481907931" r:id="rId4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2.xml"/>
  <Relationship Id="rId2" Type="http://schemas.openxmlformats.org/officeDocument/2006/relationships/image" Target="../media/e274be3b820170319ae237e6aaf769c7c2bbafd6613c83241.jpg"/>
  <Relationship Id="rId3" Type="http://schemas.openxmlformats.org/officeDocument/2006/relationships/hyperlink" Target="https://negocios.lumbre.lat/object/emp-emp-c45-m03-oa01" TargetMode="External"/>
  <Relationship Id="rId4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emp-emp-c45-m03-oa01" TargetMode="External"/>
  <Relationship Id="rId3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emp-emp-c45-m03-oa01" TargetMode="External"/>
  <Relationship Id="rId3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emp-emp-c45-m03-oa01" TargetMode="External"/>
  <Relationship Id="rId3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emp-emp-c45-m03-oa01" TargetMode="External"/>
  <Relationship Id="rId3" Type="http://schemas.openxmlformats.org/officeDocument/2006/relationships/hyperlink" Target="https://negocios.lumbre.lat/object/emp-emp-c45-m03-oa01" TargetMode="External"/>
  <Relationship Id="rId4" Type="http://schemas.openxmlformats.org/officeDocument/2006/relationships/hyperlink" Target="https://negocios.lumbre.lat/object/emp-emp-c45-m03-oa01" TargetMode="External"/>
  <Relationship Id="rId5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emp-emp-c45-m03-oa01" TargetMode="Externa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emp-emp-c45-m03-oa01" TargetMode="External"/>
  <Relationship Id="rId3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emp-emp-c45-m03-oa01" TargetMode="External"/>
  <Relationship Id="rId3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emp-emp-c45-m03-oa01" TargetMode="External"/>
  <Relationship Id="rId3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emp-emp-c45-m03-oa01" TargetMode="External"/>
  <Relationship Id="rId3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emp-emp-c45-m03-oa01" TargetMode="External"/>
  <Relationship Id="rId3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emp-emp-c45-m03-oa01" TargetMode="External"/>
  <Relationship Id="rId3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emp-emp-c45-m03-oa01" TargetMode="External"/>
  <Relationship Id="rId3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emp-emp-c45-m03-oa01" TargetMode="External"/>
  <Relationship Id="rId3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emp-emp-c45-m03-oa01" TargetMode="External"/>
  <Relationship Id="rId3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emp-emp-c45-m03-oa01" TargetMode="External"/>
  <Relationship Id="rId3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emp-emp-c45-m03-oa01" TargetMode="External"/>
  <Relationship Id="rId3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emp-emp-c45-m03-oa01" TargetMode="External"/>
  <Relationship Id="rId3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emp-emp-c45-m03-oa01" TargetMode="External"/>
  <Relationship Id="rId3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emp-emp-c45-m03-oa01" TargetMode="External"/>
  <Relationship Id="rId3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emp-emp-c45-m03-oa01" TargetMode="External"/>
  <Relationship Id="rId3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emp-emp-c45-m03-oa01" TargetMode="External"/>
  <Relationship Id="rId3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3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emp-emp-c45-m03-oa01" TargetMode="Externa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emp-emp-c45-m03-oa01" TargetMode="External"/>
  <Relationship Id="rId3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emp-emp-c45-m03-oa01" TargetMode="Externa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emp-emp-c45-m03-oa01" TargetMode="Externa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emp-emp-c45-m03-oa01" TargetMode="External"/>
  <Relationship Id="rId3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emp-emp-c45-m03-oa01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9F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942975"/>
          <a:ext cx="8534400" cy="4800600"/>
          <a:chOff x="514350" y="942975"/>
          <a:chExt cx="8534400" cy="480060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rueba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mínima: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reventa,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aptación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y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rototipo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in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gastar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meses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oadwise Consulting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14350" y="4591050"/>
            <a:ext cx="4476750" cy="209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negocios.lumbre.lat/object/emp-emp-c45-m03-oa01"/>
              </a:rPr>
              <a:t><![CDATA[Ver el OA en negocios.lumbre.lat]]></a:t>
            </a:r>
          </a:p>
        </p:txBody>
      </p:sp>
      <p:pic>
        <p:nvPicPr>
          <p:cNvPr id="5" name="" descr="Portada del objeto de aprendizaj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29250" y="942975"/>
            <a:ext cx="3105150" cy="31051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1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emp-emp-c45-m03-oa01"/>
              </a:rPr>
              <a:t><![CDATA[La prueba mínima: preventa, captación y prototipo sin gastar mes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 / 2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Objetiv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señar y ejecutar experimentos baratos que midan intención real de compra, con un umbral de éxito definido antes de correrlos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2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emp-emp-c45-m03-oa01"/>
              </a:rPr>
              <a:t><![CDATA[La prueba mínima: preventa, captación y prototipo sin gastar mes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 / 2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Descripción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2676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s entrevistas prueban que el problema existe y duele; la cartera prueba que pagarían por resolverlo. Este módulo te da las tres pruebas baratas que convierten hipótesis en evidencia de compra: la preventa con anticipo real, la página de captación que mide cuánta gente deja su correo y su dinero, y el prototipo burdo que verifica que puedes prometer lo que vendes. Cada prueba con métrica, umbral y fecha: si no sabes de antemano qué número te haría continuar, todavía no sabes medir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427672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toría: Roadwise Consulting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3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emp-emp-c45-m03-oa01"/>
              </a:rPr>
              <a:t><![CDATA[La prueba mínima: preventa, captación y prototipo sin gastar mes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 / 2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048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tiquetas: preventa · captacion · prototipo · experimento · umbral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única validación que pesa es la que mueve dinero, tiempo o nombre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emp-emp-c45-m03-oa01"/>
              </a:rPr>
              <a:t><![CDATA[La prueba mínima: preventa, captación y prototipo sin gastar mes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 / 2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352550"/>
            <a:ext cx="8115300" cy="4667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Imagen no disponibl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952625"/>
            <a:ext cx="8115300" cy="6858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mejor prototipo de un negocio es una venta: todo lo demás es ensayo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75272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No se encontró el archivo assets/cover.png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14350" y="3771900"/>
            <a:ext cx="2667000" cy="495300"/>
          </a:xfrm>
          <a:prstGeom prst="roundRect">
            <a:avLst/>
          </a:prstGeom>
          <a:solidFill>
            <a:srgbClr val="5C6577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685800" y="3895725"/>
            <a:ext cx="23241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000" spc="0" u="none" cap="none">
                <a:solidFill>
                  <a:srgbClr val="FFFFFF">
                    <a:alpha val="100000"/>
                  </a:srgbClr>
                </a:solidFill>
                <a:latin typeface="Calibri"/>
                <a:hlinkClick r:id="rId4" tooltip="Abrir el OA"/>
              </a:rPr>
              <a:t><![CDATA[Abrir el OA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única validación que pesa es la que mueve dinero, tiempo o nombre · 1 de 7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emp-emp-c45-m03-oa01"/>
              </a:rPr>
              <a:t><![CDATA[La prueba mínima: preventa, captación y prototipo sin gastar mes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 / 2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0099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spué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in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trevist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ab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olor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as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ctu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ié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cide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al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gun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ingú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m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canta»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onde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pagará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rsió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?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ist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ueba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ínim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eriment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esta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í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s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hico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r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duc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or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romiso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romis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i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onedas: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ner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anticipo),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iemp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agen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mostra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ein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inutos)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mbr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dej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rre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léfo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al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imeros)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ing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ueve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a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alidación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n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ay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inc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ulgares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única validación que pesa es la que mueve dinero, tiempo o nombre · 2 de 7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emp-emp-c45-m03-oa01"/>
              </a:rPr>
              <a:t><![CDATA[La prueba mínima: preventa, captación y prototipo sin gastar mes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7 / 2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0099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rriba.\n\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ueb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o: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venta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nd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t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ner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treg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la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utura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ro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man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sumo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rranc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1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rz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250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s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s;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ime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es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150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part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oy»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gañar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frecer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ech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mplimient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ones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i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firmó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trevis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g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o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olverlo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ez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ticip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ez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at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go;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oscient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m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teresa»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er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atos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ven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ien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t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ntaj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ruel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ran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das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ventari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c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i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sarrol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estas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única validación que pesa es la que mueve dinero, tiempo o nombre · 3 de 7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emp-emp-c45-m03-oa01"/>
              </a:rPr>
              <a:t><![CDATA[La prueba mínima: preventa, captación y prototipo sin gastar mes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8 / 29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219200"/>
            <a:ext cx="8115300" cy="2047875"/>
          </a:xfrm>
          <a:prstGeom prst="roundRect">
            <a:avLst/>
          </a:prstGeom>
          <a:solidFill>
            <a:srgbClr val="FDECE6">
              <a:alpha val="100000"/>
            </a:srgbClr>
          </a:solidFill>
          <a:ln w="9525">
            <a:solidFill>
              <a:srgbClr val="E7BCA7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 descr=""/>
          <p:cNvSpPr/>
          <p:nvPr/>
        </p:nvSpPr>
        <p:spPr>
          <a:xfrm>
            <a:off x="514350" y="1219200"/>
            <a:ext cx="38100" cy="2047875"/>
          </a:xfrm>
          <a:prstGeom prst="roundRect">
            <a:avLst/>
          </a:prstGeom>
          <a:solidFill>
            <a:srgbClr val="E7BCA7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685800" y="1219200"/>
            <a:ext cx="77724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umbral se escribe antes de correr la prueba, no después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85800" y="1619250"/>
            <a:ext cx="7772400" cy="16097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mbra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vio,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r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uman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cuentr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ctur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ómod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alquier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úmero: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8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rreo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casi»,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12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faltó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fusión»,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3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e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rcad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á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isto».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gl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rta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i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ism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: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te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astar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s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eriment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cribe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est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ueb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sider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éxit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X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á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d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ie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isitante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ja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única validación que pesa es la que mueve dinero, tiempo o nombre · 4 de 7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emp-emp-c45-m03-oa01"/>
              </a:rPr>
              <a:t><![CDATA[La prueba mínima: preventa, captación y prototipo sin gastar mes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9 / 29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219200"/>
            <a:ext cx="8115300" cy="1962150"/>
          </a:xfrm>
          <a:prstGeom prst="roundRect">
            <a:avLst/>
          </a:prstGeom>
          <a:solidFill>
            <a:srgbClr val="FDECE6">
              <a:alpha val="100000"/>
            </a:srgbClr>
          </a:solidFill>
          <a:ln w="9525">
            <a:solidFill>
              <a:srgbClr val="E7BCA7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 descr=""/>
          <p:cNvSpPr/>
          <p:nvPr/>
        </p:nvSpPr>
        <p:spPr>
          <a:xfrm>
            <a:off x="514350" y="1219200"/>
            <a:ext cx="38100" cy="1962150"/>
          </a:xfrm>
          <a:prstGeom prst="roundRect">
            <a:avLst/>
          </a:prstGeom>
          <a:solidFill>
            <a:srgbClr val="E7BCA7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685800" y="1219200"/>
            <a:ext cx="7772400" cy="16097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rre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léfono,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sig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ticipo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Z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ías».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finid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úmero,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rres;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mple,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porta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ojo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stigos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scarg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: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puest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yó,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actament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ueb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ró.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mbiar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mbra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spué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ultad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salg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rde»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dir: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sfrazar,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sfraz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85800" y="2790825"/>
            <a:ext cx="77724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g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guient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versió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cim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ism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puest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oto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única validación que pesa es la que mueve dinero, tiempo o nombre · 5 de 7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emp-emp-c45-m03-oa01"/>
              </a:rPr>
              <a:t><![CDATA[La prueba mínima: preventa, captación y prototipo sin gastar mes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0 / 2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676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ueb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os: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ágin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ptación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ntall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duc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odavía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blem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labr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l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trevistas)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mes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cret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otón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reserv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ugar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100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s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ticip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vuelv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vence»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déjan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rre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visam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rranque»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i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s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vers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ca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i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isita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ánt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ja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a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ticipo)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ón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inieron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lien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iv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rca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zon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ára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olant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ódig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R;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per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única validación que pesa es la que mueve dinero, tiempo o nombre · 6 de 7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emp-emp-c45-m03-oa01"/>
              </a:rPr>
              <a:t><![CDATA[La prueba mínima: preventa, captación y prototipo sin gastar mes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1 / 2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676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stagram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ali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egoci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yore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cal.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ueb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es: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totip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urdo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rs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i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pp»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rs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á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e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mpl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mesa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ader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lantilla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rup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WhatsApp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gl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ija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rchiv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arti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rden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gun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quié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ra»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es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ondier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imer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os)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n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pued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tregar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o,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man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mana,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rder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ner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ntir»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;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totip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tre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pera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ve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st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cult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trevis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.]]></a:t>
            </a:r>
          </a:p>
        </p:txBody>
      </p:sp>
      <p:sp>
        <p:nvSpPr>
          <p:cNvPr id="8" name="" descr=""/>
          <p:cNvSpPr/>
          <p:nvPr/>
        </p:nvSpPr>
        <p:spPr>
          <a:xfrm>
            <a:off x="514350" y="3952875"/>
            <a:ext cx="38100" cy="676275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781050" y="3933825"/>
            <a:ext cx="78486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mercado no vota con opiniones: vota con su dinero, su agenda y su nombre. Si no vota, no hay elección que ganar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única validación que pesa es la que mueve dinero, tiempo o nombre · 7 de 7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emp-emp-c45-m03-oa01"/>
              </a:rPr>
              <a:t><![CDATA[La prueba mínima: preventa, captación y prototipo sin gastar mes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2 / 29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238250"/>
            <a:ext cx="38100" cy="238125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/>
          <p:cNvSpPr txBox="1"/>
          <p:nvPr/>
        </p:nvSpPr>
        <p:spPr>
          <a:xfrm>
            <a:off x="781050" y="1219200"/>
            <a:ext cx="78486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— Lumbre · Empresa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única validación que pesa es la que mueve dinero, tiempo o nombre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emp-emp-c45-m03-oa01"/>
              </a:rPr>
              <a:t><![CDATA[La prueba mínima: preventa, captación y prototipo sin gastar mes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3 / 2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s tres pruebas mínimas: qué evidencia producen y cómo se leen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abla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emp-emp-c45-m03-oa01"/>
              </a:rPr>
              <a:t><![CDATA[La prueba mínima: preventa, captación y prototipo sin gastar mes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4 / 29]]></a:t>
            </a:r>
          </a:p>
        </p:txBody>
      </p:sp>
      <p:graphicFrame>
        <p:nvGraphicFramePr>
          <p:cNvPr id="7" name="" descr=""/>
          <p:cNvGraphicFramePr>
            <a:graphicFrameLocks noGrp="1"/>
          </p:cNvGraphicFramePr>
          <p:nvPr/>
        </p:nvGraphicFramePr>
        <p:xfrm>
          <a:off x="514350" y="1257300"/>
          <a:ext cx="8115300" cy="2886075"/>
        </p:xfrm>
        <a:graphic>
          <a:graphicData uri="http://schemas.openxmlformats.org/drawingml/2006/table">
            <a:tbl>
              <a:tblPr firstRow="1" bandRow="1"/>
              <a:tblGrid>
                <a:gridCol w="1781175"/>
                <a:gridCol w="2000250"/>
                <a:gridCol w="2276475"/>
                <a:gridCol w="2057400"/>
              </a:tblGrid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Prueba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Qué se juega el cliente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Evidencia que produce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Lectura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</a:tr>
              <a:tr h="9620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Preventa con anticip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Diner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Anticipos y promesa de compra con fech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¿Pagaría? Solo esta pregunta responde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12287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Página de captación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Nombre y atención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Correos o teléfonos reales por cada cien visita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¿Le importa lo suficiente para dejarse contactar?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abla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emp-emp-c45-m03-oa01"/>
              </a:rPr>
              <a:t><![CDATA[La prueba mínima: preventa, captación y prototipo sin gastar mes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5 / 29]]></a:t>
            </a:r>
          </a:p>
        </p:txBody>
      </p:sp>
      <p:graphicFrame>
        <p:nvGraphicFramePr>
          <p:cNvPr id="7" name="" descr=""/>
          <p:cNvGraphicFramePr>
            <a:graphicFrameLocks noGrp="1"/>
          </p:cNvGraphicFramePr>
          <p:nvPr/>
        </p:nvGraphicFramePr>
        <p:xfrm>
          <a:off x="514350" y="1257300"/>
          <a:ext cx="8115300" cy="2619375"/>
        </p:xfrm>
        <a:graphic>
          <a:graphicData uri="http://schemas.openxmlformats.org/drawingml/2006/table">
            <a:tbl>
              <a:tblPr firstRow="1" bandRow="1"/>
              <a:tblGrid>
                <a:gridCol w="1781175"/>
                <a:gridCol w="2000250"/>
                <a:gridCol w="2276475"/>
                <a:gridCol w="2057400"/>
              </a:tblGrid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Prueba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Qué se juega el cliente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Evidencia que produce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Lectura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</a:tr>
              <a:tr h="9620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Prototipo burd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Tu tiempo y el suy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Entregas cumplidas y costos reales por seman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¿Puedes sostener lo que prometes?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9620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Demostración agendad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Su agenda (30 minutos)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Citas que sí se presentan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Un calendario lleno de ausentes no es interé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Clasificar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emp-emp-c45-m03-oa01"/>
              </a:rPr>
              <a:t><![CDATA[La prueba mínima: preventa, captación y prototipo sin gastar mes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6 / 2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La única validación que pesa es la que mueve dinero, tiempo o nombr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lasifica cada resultado de experimento según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evidencia que d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: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3241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ategorías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60032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Intención de pago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295275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Capacidad de entrega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28650" y="330517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Nada: es ruido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514350" y="3657600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1. Doce personas pagaron el anticipo de 100 pesos con fecha de entrega en marzo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Clasificar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emp-emp-c45-m03-oa01"/>
              </a:rPr>
              <a:t><![CDATA[La prueba mínima: preventa, captación y prototipo sin gastar mes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7 / 2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2. El grupo de WhatsApp piloto funcionó seis semanas seguidas con costo de 300 pesos por seman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89547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3. Cuarenta «me gusta» en la publicación del anuncio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25742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4. De cien visitantes a la página, nueve dejaron su correo y teléfon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2619375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5. Citas agendadas para la demostración que nadie canceló y sí llegaron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329565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lasifica cada elemento en una de las categorías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2 · Opción múltiple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emp-emp-c45-m03-oa01"/>
              </a:rPr>
              <a:t><![CDATA[La prueba mínima: preventa, captación y prototipo sin gastar mes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8 / 2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La única validación que pesa es la que mueve dinero, tiempo o nombr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runo montó su prueba de captación y escribió la regla: «éxito = 10% de visitantes dejan su correo». A los diez días la cifra es 4%. ¿Qué manda el método?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647950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Bajar el precio del anticipo a ver si con 50 pesos sube la conversión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3343275"/>
            <a:ext cx="7962900" cy="981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Reportar el rojo, leer el dato como evidencia de que el mensaje o el canal fallan (o el supuesto de valor es más flojo de lo que creía) y decidir con la carta a sí mismo, no retocando el umbral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2 · Opción múltiple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emp-emp-c45-m03-oa01"/>
              </a:rPr>
              <a:t><![CDATA[La prueba mínima: preventa, captación y prototipo sin gastar mes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9 / 2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66750" y="1219200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Repetir la prueba con el mismo umbral hasta que salga verde: pudo ser mala suert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666750" y="191452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Declarar éxito parcial porque 4% es más que cero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3 · Verdadero o fals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emp-emp-c45-m03-oa01"/>
              </a:rPr>
              <a:t><![CDATA[La prueba mínima: preventa, captación y prototipo sin gastar mes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0 / 2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La única validación que pesa es la que mueve dinero, tiempo o nombr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preventa con anticipo solo es honesta si el producto ya existe; de lo contrario es prometer algo que no se puede cumplir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32410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Verdader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269557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Falso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4 · Reflexión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emp-emp-c45-m03-oa01"/>
              </a:rPr>
              <a:t><![CDATA[La prueba mínima: preventa, captación y prototipo sin gastar mes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1 / 2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La única validación que pesa es la que mueve dinero, tiempo o nombr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2114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ige uno de los tres formatos según tu supuesto peligroso y escribe tu carta a ti mismo: qué se prueba, con qué moneda de compromiso (dinero, agenda o nombre), el umbral numérico, la fecha límite y qué harás con el rojo si llega. Diseña la prueba para que cueste menos de mil pesos y puedas correrla en dos semanas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4 · Reflexión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emp-emp-c45-m03-oa01"/>
              </a:rPr>
              <a:t><![CDATA[La prueba mínima: preventa, captación y prototipo sin gastar mes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2 / 2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981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sta: Si te tienta «lanzar la tienda completa y a ver qué pasa», eso no es un experimento: es una apuesta con el ahorro. El experimento se puede hacer con un puesto prestado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23837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 abierta · las respuestas personales no se incluyen en esta exportación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72033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1962150"/>
          <a:ext cx="8629650" cy="4629150"/>
          <a:chOff x="514350" y="1962150"/>
          <a:chExt cx="8629650" cy="462915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1962150"/>
            <a:ext cx="8115300" cy="26670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FFF9F0">
                    <a:alpha val="100000"/>
                  </a:srgbClr>
                </a:solidFill>
                <a:latin typeface="Calibri"/>
              </a:rPr>
              <a:t><![CDATA[Para dominar este tema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o esencial que debes saber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emp-emp-c45-m03-oa01"/>
              </a:rPr>
              <a:t><![CDATA[La prueba mínima: preventa, captación y prototipo sin gastar mes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4 / 2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62000" y="12192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romiso se mide en dinero, agenda o nombre; opinión no es evidencia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9431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62000" y="19431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venta: promesa con fecha honesta y anticipo reembolsable responde «¿pagarían?»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26670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762000" y="26670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ágina de captación: tasa de conversión por canal, medida donde vive tu cliente.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514350" y="33909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762000" y="33909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totipo burdo: la versión más fea que cumple la promesa y revela costos de entregar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o esencial que debes saber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emp-emp-c45-m03-oa01"/>
              </a:rPr>
              <a:t><![CDATA[La prueba mínima: preventa, captación y prototipo sin gastar mes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5 / 2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62000" y="12192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umbral de éxito se fija por escrito antes de correr la prueba, y el rojo se reporta sin maquillar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reguntas clave del tem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emp-emp-c45-m03-oa01"/>
              </a:rPr>
              <a:t><![CDATA[La prueba mínima: preventa, captación y prototipo sin gastar mes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6 / 2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24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1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62000" y="1219200"/>
            <a:ext cx="786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Qué tres monedas mide el compromiso real?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619250"/>
            <a:ext cx="24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2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62000" y="1619250"/>
            <a:ext cx="786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Qué pregunta exacta responde la preventa?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2009775"/>
            <a:ext cx="24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3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762000" y="2009775"/>
            <a:ext cx="786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Cómo se elige el canal de la prueba de captación?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514350" y="2409825"/>
            <a:ext cx="24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4.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762000" y="2409825"/>
            <a:ext cx="786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Para qué sirve el prototipo burdo si la venta ya está probada?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514350" y="2800350"/>
            <a:ext cx="24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5.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762000" y="2800350"/>
            <a:ext cx="786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Por qué el umbral se escribe antes y no después del resultado?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o que debes poder hacer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emp-emp-c45-m03-oa01"/>
              </a:rPr>
              <a:t><![CDATA[La prueba mínima: preventa, captación y prototipo sin gastar mes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7 / 2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24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62000" y="1219200"/>
            <a:ext cx="786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señar una prueba mínima con métrica, umbral y fecha límite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619250"/>
            <a:ext cx="24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62000" y="1619250"/>
            <a:ext cx="786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jecutarla por debajo de mil pesos y en menos de dos semanas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2009775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762000" y="2009775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er el resultado sin testigos de descargo y decidir la siguiente jugada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hequeo: la prueba que no se disfraz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emp-emp-c45-m03-oa01"/>
              </a:rPr>
              <a:t><![CDATA[La prueba mínima: preventa, captación y prototipo sin gastar mes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8 / 2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riterio de avanc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 considera superado con al menos 60% de acierto agregado en las actividades cubiertas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286000"/>
            <a:ext cx="8115300" cy="981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 superar: Ya sabes comprar evidencia con monedas que no mienten. Falta lo más difícil de todo: decidir con el resultado en la mano, sea rojo o verde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3276600"/>
            <a:ext cx="8115300" cy="981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 aún no se alcanza: Si tu «prueba» sería un lanzamiento sin número esperado ni fecha, no es experimento: es lotería. Escribe la carta a ti mismo antes de gastar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o que debes poder hacer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emp-emp-c45-m03-oa01"/>
              </a:rPr>
              <a:t><![CDATA[La prueba mínima: preventa, captación y prototipo sin gastar mes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9 / 2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guiente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i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er la evidencia: cuándo pivotar y cuándo aguant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— el resultado ya está en la mesa y no es el que querías: cómo distinguir un canal equivocado de un negocio equivocado, cuántas pruebas mereces antes de soltar, y la decisión sin drama ni terquedad.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Lumbre">
  <a:themeElements>
    <a:clrScheme name="Lumbre">
      <a:dk1>
        <a:sysClr val="windowText" lastClr="000000"/>
      </a:dk1>
      <a:lt1>
        <a:sysClr val="window" lastClr="FFFFFF"/>
      </a:lt1>
      <a:dk2>
        <a:srgbClr val="172033"/>
      </a:dk2>
      <a:lt2>
        <a:srgbClr val="E8E3D8"/>
      </a:lt2>
      <a:accent1>
        <a:srgbClr val="BF4018"/>
      </a:accent1>
      <a:accent2>
        <a:srgbClr val="FFB000"/>
      </a:accent2>
      <a:accent3>
        <a:srgbClr val="2F7A5C"/>
      </a:accent3>
      <a:accent4>
        <a:srgbClr val="5C6577"/>
      </a:accent4>
      <a:accent5>
        <a:srgbClr val="9A6B4F"/>
      </a:accent5>
      <a:accent6>
        <a:srgbClr val="4EA72E"/>
      </a:accent6>
      <a:hlink>
        <a:srgbClr val="BF4018"/>
      </a:hlink>
      <a:folHlink>
        <a:srgbClr val="5C6577"/>
      </a:folHlink>
    </a:clrScheme>
    <a:fontScheme name="Lumbre">
      <a:majorFont>
        <a:latin typeface="Calibri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Lumbre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Lumbre</dc:creator>
  <cp:lastModifiedBy>Lumbre</cp:lastModifiedBy>
  <dcterms:created xsi:type="dcterms:W3CDTF">2026-10-25T01:27:35Z</dcterms:created>
  <dcterms:modified xsi:type="dcterms:W3CDTF">2026-10-25T01:27:35Z</dcterms:modified>
  <dc:title>La prueba mínima: preventa, captación y prototipo sin gastar meses</dc:title>
  <dc:description>Presentación editable del OA «La prueba mínima: preventa, captación y prototipo sin gastar meses». Enlace: https://negocios.lumbre.lat/object/emp-emp-c45-m03-oa01</dc:description>
  <dc:subject>Objeto de aprendizaje</dc:subject>
  <cp:keywords>Lumbre, objeto de aprendizaje, formación</cp:keywords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