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0-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0-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0-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ía torcido no avisa: llega junto y a las 06:05»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cuperar 68 piezas, la cuent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Dónde está el h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11:00 el acumulado va 68 piezas abajo del plan. El hoyo no se reparte entre las siete estaciones: se paga en la más lenta, la prensa 4, que da 85 piezas por hora con el personal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cuperar 68 piezas, la cuent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Cuántas horas de cuello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68 piezas ÷ 85 piezas por hora = 0.8 horas de prensa 4. La división se hace con la capacidad del cuello de botella, nunca con el promedio de l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cuperar 68 piezas, la cuent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uánto es eso en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0.8 horas = 48 minutos extra de la prensa 4 produciendo bien: con Gustavo —el único que la ajusta— a la mano, material delante de la máquina y verificación de calidad pieza por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cuperar 68 piezas, la cuenta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Y si no caben los 48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onces no se recuperan corriendo ni quitando guardas: se mueve el camión con aviso, o se deja BR-40 para el siguiente turno y se protegen las 620 SP-118. Las tres salidas —horas extra autorizadas por escrito, embarque parcial con hora comprometida, mover el camión— se deciden a las 11:00 con el número en la mano. A las 13:55 ya no queda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lote de 90, conten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evanta la mano con una pieza con rebaba y se detiene la sección sospechosa: no sale ni una pieza más sin verificar. Parar veinte minutos cuesta menos que embarcar 38 piezas ma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lote de 90, conten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Ais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te de 90 se va a cuarentena con etiqueta roja: separado físicamente del producto bueno, no «por ahí en la esquina» donde alguien lo rescatará por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lote de 90, conten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Marcar y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ión al 100 %: 38 piezas con rebaba, 52 buenas. El número no se estima, se cuenta; ese número es el que va a la tarjeta de calidad y al análisi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lote de 90, conten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iberar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52 buenas siguen su camino; las 38 se quedan a rebarbar y re-verificar. Producto dudoso no sale hacia el cliente aunque el camión esté esperando: eso protege la relación más que cualquier embarque apu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lote de 90, conten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rjeta de calidad con hora, lote, cantidades y sospecha de causa (la herramienta que cambió hace semanas). Lo que no se anota no existe cuando llegue la hora de la causa raí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brir las dos vacantes con la matriz de habilidades y a Karla con supervisión directa (06:05) → Aislar el lote sospechoso en cuanto Marisol levanta la mano (09:40) → Marcar, revisar al 100 % y contar: 38 con rebaba, 52 buenas → No mandar producto dudoso: la cuarentena se respeta aunque corra el camión → Levantar la tarjeta de calidad y registrar paro y merma → Avisar a planeación y al cliente con hora realista de entrega → Cerrar la causa raíz al final del turno, con datos: herramienta y ciclo real de 42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uion es contener (cubrir puesto, aislar, contar, retener), luego comunicar (tarjeta, aviso con hora realista) y al final diagnosticar. Si inviertes el orden —buscar la causa a las 07:00 o avisar cuando el camión ya salió vacío— pierdes el control dos veces: el defecto sigue produciéndose y el cliente se enter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s fijo: contener, decidir qué pedido se protege, comunicar, registrar y causa raíz al final del turno. No a las 07:00, con el turno ar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islar y marcar el lote de 90 con etiqueta roja → Co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al 100 % lo que sale desde el aviso de Marisol → Co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vantar la tarjeta de calidad con las 38 piezas → Co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riorizar las 620 SP-118 y dejar BR-40 para el siguiente viaje → Protecció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lamar a Armex para acordar un embarque parcial con hora comprometida → Protecció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cuperar las 68 piezas con 48 minutos extra de la prensa 4 → Protecció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edir y documentar el ciclo real de 42 segundos de la prensa →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ogramar por fin el preventivo de la prensa 4 con Chuy →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mero contener: parar la hemorragia. Después proteger el pedido y comunicar. La mejora —medir el ciclo, hacer el preventivo— se agenda con datos, no se improvisa co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8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8 ÷ 85 = 0.8 horas de cuello; 0.8 × 60 = 48 minutos. Fíjate en lo que NO es la respuesta: 48 minutos de empaque no recuperan nada, porque el empaque ya sobra. La recuperación del atraso se compra en minutos del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uperación se mide en el cuello de botella, no en la estación más rápida: echar gente a empaque no produce ni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aceptar: ninguna pieza se recupera anulando una guarda o puenteando un sensor; se protege el pedido con embarque parcial y aviso con hora realista, y si algo no cabe, se mueve el cam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opción cambia un problema de un día por un accidente de por vida: una mano en el área de peligro no se recupera con ninguna meta. La tercera es exactamente lo que la matriz de habilidades prohíbe (novata de tres semanas en el cuello, sin capacitación). La cuarta transfiere el defecto al cliente y cuesta el pedido. La segunda mantiene las dos reglas a la vez: seguridad intacta y pedido protegido con número y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guridad nunca se sacrifica para cumplir una meta: ninguna pieza se recupera anulando una guarda o puenteando un sens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línea entera fluye al ritmo de su estación más lenta: la prensa 4 y sus 85 piezas por hora. Empaque rinde 120 y ya sobra capacidad: más gente ahí no produce ni una pieza adicional, solo hace ruido. El atraso se paga con minutos del cuello (48 minutos) o con decisiones de plan: embarque parcial, mover camión, recorrer BR-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uperación se mide en el cuello de botella, no en la estación más rápida: echar gente a empaque no produce ni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rmex negocia: acepta el embarque parcial con la hora comprometida, porque un cliente avisado a tiempo puede reprogramar su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caso (ficticio), la llamada duró cuatro minutos: Armex aceptó las 52 y la hora compromiso para el resto, y pidió que el aviso llegara siempre así: temprano y con número. Las 38 se rebarbaron al día siguiente y 36 pasaron la re-verificación (supuesto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liente se entera por ti con hora realista, no por la ausencia del camión. El aviso temprano convierte una crisis en una reprogramación; el silencio convierte un atraso en un cliente perdido. Y mandar producto dudoso «completando la caja» es regalarle al cliente tu próximo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unicar: a planeación y al cliente con hora realista; el cliente se entera por ti, no por la ausencia del cam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Predi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Ao_3VEXRP4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0-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ello de bot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stación más lenta de la línea: ella decide cuántas piezas produce el turno. En la línea 3, la prensa 4 con 85 piezas por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r la hemorragia antes de analizar: aislar el lote, cubrir el puesto, detener la sección sospech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arent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Área física separada y etiquetada para producto dudoso. Nada de «por ahí en la es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Tarjeta de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apel que hace existir al defecto: hora, lote, cantidades y sospecha de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cuperación en 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traso se compra con minutos de la estación más lenta: 68 piezas ÷ 85/h = 48 minutos de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usa raíz a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investiga con datos y línea parada, no a las 07:00 con el turno ar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Otro giro, mismo guion: supervisas el vespertino en una planta de inyección de plásticos. A las 16:00 te avisan de que una de las cuatro inyectoras quedó fuera de servicio (el único que conoce el molde está en el matutino), un lote de 400 tapas salió con falta de llenado y el pedido de 5,000 piezas sale en camión a las 19:00. Escribe el día torcido en cinco renglones: qué contienes primero, qué pedido proteges, qué cuenta haces en el cuello de botella, a quién avisas y a qué hora, y qué dejas para la causa raíz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el día tor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0-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0" r:id="rId1"/>
    <p:sldLayoutId id="2481907981" r:id="rId2"/>
    <p:sldLayoutId id="2481907982" r:id="rId3"/>
    <p:sldLayoutId id="24819079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420bb482c78819909847d361829161733581bf09fcf77771.jpg"/>
  <Relationship Id="rId3" Type="http://schemas.openxmlformats.org/officeDocument/2006/relationships/hyperlink" Target="https://negocios.lumbre.lat/object/emp-dtp-c35-m10-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hyperlink" Target="https://negocios.lumbre.lat/object/emp-dtp-c35-m10-oa01" TargetMode="External"/>
  <Relationship Id="rId4" Type="http://schemas.openxmlformats.org/officeDocument/2006/relationships/hyperlink" Target="https://negocios.lumbre.lat/object/emp-dtp-c35-m10-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hyperlink" Target="https://negocios.lumbre.lat/object/emp-dtp-c35-m10-oa01" TargetMode="External"/>
  <Relationship Id="rId4" Type="http://schemas.openxmlformats.org/officeDocument/2006/relationships/hyperlink" Target="https://negocios.lumbre.lat/object/emp-dtp-c35-m10-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hyperlink" Target="https://negocios.lumbre.lat/object/emp-dtp-c35-m10-oa01" TargetMode="External"/>
  <Relationship Id="rId4" Type="http://schemas.openxmlformats.org/officeDocument/2006/relationships/hyperlink" Target="https://negocios.lumbre.lat/object/emp-dtp-c35-m10-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Ao_3VEXRP4E4.jpg"/>
  <Relationship Id="rId3" Type="http://schemas.openxmlformats.org/officeDocument/2006/relationships/hyperlink" Target="https://negocios.lumbre.lat/object/emp-dtp-c35-m10-oa01" TargetMode="External"/>
  <Relationship Id="rId4" Type="http://schemas.openxmlformats.org/officeDocument/2006/relationships/hyperlink" Target="https://www.youtube.com/watch?v=Ao_3VEXRP4E" TargetMode="External"/>
  <Relationship Id="rId5" Type="http://schemas.openxmlformats.org/officeDocument/2006/relationships/hyperlink" Target="https://www.youtube.com/watch?v=Ao_3VEXRP4E" TargetMode="External"/>
  <Relationship Id="rId6"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0-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erc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ra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s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m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0-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457325"/>
            <a:ext cx="3105150" cy="20669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er las desviaciones del turno (falta de personal, defecto en lote, atraso acumulado), decidir qué pedido se protege con aritmética en el cuello de botella y comunicar con hora realista, dejando la causa raíz para el cierre del tu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torcido llega junto: falta inesperada a las 06:05, un lote con rebaba a las 09:40 y un acumulado 68 piezas abajo del plan a las 11:00. Este objeto enseña al supervisor el guion completo: contener, decidir qué pedido se protege, comunicar, registrar y buscar la causa raíz al final del turno, con el atraso medido en minutos del cuello de botella y la seguridad como regla que no se negocia. Caso ficticio: Vega Auto Parts, Sila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ía torcido · contención · cuello de botella · recuperación de atraso · protección del pedido · supervis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Quanlecntt2004 en Pixabay (licencia de contenido libre): worker, woman, mask, face mask, medical mask, portrait, factory, factory worker, occupation, asian, asian woman, worker, factory, factory, factory, factory, factory, factory worker. https://pixabay.com/photos/worker-woman-mask-face-mask-6322085/]]></a:t>
            </a:r>
          </a:p>
        </p:txBody>
      </p:sp>
      <p:sp>
        <p:nvSpPr>
          <p:cNvPr id="9"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cia Ramírez Cortés, supervisora del turno matutino de la línea 3 en Vega Auto Parts (empresa ficticia de Silao, Guanajuato), contestó el teléfono a las 06:05: Efraín no iba a llegar, sin aviso y sin motivo. Don Genaro ya estaba con permiso por su trámite de jubilación, así que de nueve puestos de operador quedaban siete perso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comodó con la matriz de habilidades, dejó a Karla —tres semanas en la planta— en empaque con supervisión directa, y el turno arrancó cinco minutos tarde.\n\nA las 09:40 Marisol, calidad de línea, la buscó con una pieza en la mano: rebaba en el borde. Del lote de 90 piezas producidas desde la última verificación, 38 salieron con rebab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1:00, con el acumulado en la mano, el retrato estaba completo: 68 piezas abajo del plan, y los 620 soportes SP-118 del cliente Armex tenían que salir en el camión de las 14:00. Falta, defecto y atraso: el día torcido había llegado de golpe, como siemp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que no se negoci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ridad nunca se sacrifica para cumplir una meta: ninguna pieza se recupera anulando una guarda o puenteando un sensor, y nadie mete la mano al área de peligro. Si la única salida es insegura, se para y se escala: para eso es el supervisor. Y para parar la hemorragia el orden es fijo: contener, decidir qué pedido se protege, comunicar, registrar y causa raíz al final del turno. No a las 07:00, con el turno ardien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oí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morra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s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pech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u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í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r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del día torcido en seis pasos. Primero se contiene y se protege el pedido; la causa raíz se busca al cierre, con datos. Caso ficticio · elaboración prop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metodo.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ñana en números (corte a las 11:00): tres problemas distintos y un solo cuello, la prensa 4. Caso ficticio · elaboración propi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manana.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g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itm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itm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pe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l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tel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l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t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om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j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recuperar 68 piezas, la cuenta en el cuell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 el hoy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11:00 el acumulado va 68 piezas abajo del plan. El hoyo no se reparte entre las siete estaciones: se paga en la más lenta, la prensa 4, que da 85 piezas por hora con el personal de h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recuperar 68 piezas, la cuenta en el cuell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as horas de cuello so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68 piezas ÷ 85 piezas por hora = 0.8 horas de prensa 4. La división se hace con la capacidad del cuello de botella, nunca con el promedio de la lín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recuperar 68 piezas, la cuenta en el cuell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to es eso en minut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0.8 horas = 48 minutos extra de la prensa 4 produciendo bien: con Gustavo —el único que la ajusta— a la mano, material delante de la máquina y verificación de calidad pieza por pie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recuperar 68 piezas, la cuenta en el cuello · Paso 4 de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Y si no caben los 48 minut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onces no se recuperan corriendo ni quitando guardas: se mueve el camión con aviso, o se deja BR-40 para el siguiente turno y se protegen las 620 SP-118. Las tres salidas —horas extra autorizadas por escrito, embarque parcial con hora comprometida, mover el camión— se deciden a las 11:00 con el número en la mano. A las 13:55 ya no queda ning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el lote de 90, contención en cinco movimiento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evanta la mano con una pieza con rebaba y se detiene la sección sospechosa: no sale ni una pieza más sin verificar. Parar veinte minutos cuesta menos que embarcar 38 piezas mal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el lote de 90, contención en cinco movimiento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isl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te de 90 se va a cuarentena con etiqueta roja: separado físicamente del producto bueno, no «por ahí en la esquina» donde alguien lo rescatará por err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el lote de 90, contención en cinco movimiento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r y cont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al 100 %: 38 piezas con rebaba, 52 buenas. El número no se estima, se cuenta; ese número es el que va a la tarjeta de calidad y al análisis del ci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el lote de 90, contención en cinco movimiento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berar con criteri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52 buenas siguen su camino; las 38 se quedan a rebarbar y re-verificar. Producto dudoso no sale hacia el cliente aunque el camión esté esperando: eso protege la relación más que cualquier embarque apura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Ejemplo resuelto: el lote de 90, contención en cinco movimiento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rjeta de calidad con hora, lote, cantidades y sospecha de causa (la herramienta que cambió hace semanas). Lo que no se anota no existe cuando llegue la hora de la causa raí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iete acciones de Alicia en la mañana del día torcido, de la primera a la últim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islar el lote sospechoso en cuanto Marisol levanta la mano (09:40)]]></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ar, revisar al 100 % y contar: 38 con rebaba, 52 buena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ndar producto dudoso: la cuarentena se respeta aunque corra el camión]]></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vantar la tarjeta de calidad y registrar paro y mer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ar a planeación y al cliente con hora realista de entreg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Cerrar la causa raíz al final del turno, con datos: herramienta y ciclo real de 42 segundos]]></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Cubrir las dos vacantes con la matriz de habilidades y a Karla con supervisión directa (06:0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 la mañana según el bloque del método al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ención]]></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tección del pedi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jor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islar y marcar el lote de 90 con etiqueta roj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al 100 % lo que sale desde el aviso de Mariso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vantar la tarjeta de calidad con las 38 piez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iorizar las 620 SP-118 y dejar BR-40 para el siguiente viaje]]></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amar a Armex para acordar un embarque parcial con hora comprometida]]></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cuperar las 68 piezas con 48 minutos extra de la prensa 4]]></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edir y documentar el ciclo real de 42 segundos de la prensa]]></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ogramar por fin el preventivo de la prensa 4 con Chuy]]></a:t>
            </a:r>
          </a:p>
        </p:txBody>
      </p:sp>
      <p:sp>
        <p:nvSpPr>
          <p:cNvPr id="13" name=""/>
          <p:cNvSpPr txBox="1"/>
          <p:nvPr/>
        </p:nvSpPr>
        <p:spPr>
          <a:xfrm>
            <a:off x="514350" y="3705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las 11:00 el acumulado de la línea 3 va 68 piezas abajo del plan. El cuello de botella (prensa 4) produce 85 piezas por hora con el personal de hoy. ¿Cuántos minutos extra de prensa 4 se necesitan para recuperar el atraso? Redondea a minutos entero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12:30 y para llegar completos a las 14:00 faltarían minutos extra de la prensa 4. Gustavo, el único que la ajusta, propone «correrla sin la guarda lateral para acelerar el ciclo». La decisión correcta del supervisor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 el camión de Armex y la penalización mandan; después se repone la guard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aceptar: ninguna pieza se recupera anulando una guarda o puenteando un sensor; se protege el pedido con embarque parcial y aviso con hora realista, y si algo no cabe, se mueve el cam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 a Karla en la prensa 4 para que rinda más turnos]]></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dar las 38 piezas cuarentenadas como «pendientes de revisión» para completar la ca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recuperar el atraso de 68 piezas conviene poner más personas en empaque, que es la estación que más piezas por hora rind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12:30. Las 52 piezas buenas están listas; las 38 siguen en cuarentena. Alicia llama ella misma a Armex con dos números: embarque parcial ahora y hora comprometida para el resto. ¿Qué es lo más probable que pase?]]></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mex no le toma la llamada y cancela el pedido]]></a:t>
            </a:r>
          </a:p>
        </p:txBody>
      </p:sp>
      <p:sp>
        <p:nvSpPr>
          <p:cNvPr id="10" name=""/>
          <p:cNvSpPr txBox="1"/>
          <p:nvPr/>
        </p:nvSpPr>
        <p:spPr>
          <a:xfrm>
            <a:off x="666750" y="33623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rmex negocia: acepta el embarque parcial con la hora comprometida, porque un cliente avisado a tiempo puede reprogramar su lín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Predi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38 piezas salen «como pendientes de revisión» para completar la caja]]></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ada cambia: la penalización se cobra igual, avises o no avi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el checklist del día torcido. Cópialo y llénalo con tus números y tus nomb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400300"/>
                <a:gridCol w="1809750"/>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go en los primeros 10 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ién aviso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personal (06: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ir con la matriz de habilidades; novato siempre con supervisión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solo a un nuevo en una estación 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 humanos al arranque; planeación si el plan queda en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 en un lote (09:4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r, aislar, marcar, contar al 10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dar producto dudoso aunque corra el cam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en el momento; tarjeta de calidad antes d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400300"/>
                <a:gridCol w="1809750"/>
                <a:gridCol w="22479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go en los primeros 10 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ha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quién aviso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so acumulado (1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la cuenta en el cuello: piezas ÷ piezas por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char gente a la estación que s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ción y cliente el mismo día, con hora re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a de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 de energías y reporte con datos a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se recupera sin guarda ni con sensor puent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imiento de inmediato; jefatura si el paro pasa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Teoría de restricciones: el cuello de botella que frena tu producción (canal Ingeemprendedor)]]></a:t>
            </a:r>
          </a:p>
        </p:txBody>
      </p:sp>
      <p:sp>
        <p:nvSpPr>
          <p:cNvPr id="10" name=""/>
          <p:cNvSpPr txBox="1"/>
          <p:nvPr/>
        </p:nvSpPr>
        <p:spPr>
          <a:xfrm>
            <a:off x="4362450" y="318135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verificado en YouTube: por qué todo el atraso se paga en la estación más lenta y nada se recupera en las demás.]]></a:t>
            </a:r>
          </a:p>
        </p:txBody>
      </p:sp>
      <p:sp>
        <p:nvSpPr>
          <p:cNvPr id="11" name=""/>
          <p:cNvSpPr txBox="1"/>
          <p:nvPr/>
        </p:nvSpPr>
        <p:spPr>
          <a:xfrm>
            <a:off x="4362450" y="46101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ía torcido no avisa: llega junto y a las 06:0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pieza se recupera anulando una guarda. El pedido se protege con número, aviso y cabeza fría; el atajo se cobra en el hospital o en el cliente, casi nunca en el turn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l turno · Vega Auto Parts (caso fictici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ello de botell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tación más lenta de la línea: ella decide cuántas piezas produce el turno. En la línea 3, la prensa 4 con 85 piezas por ho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en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r la hemorragia antes de analizar: aislar el lote, cubrir el puesto, detener la sección sospechos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arente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Área física separada y etiquetada para producto dudoso. Nada de «por ahí en la esqui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Tarjeta de calid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apel que hace existir al defecto: hora, lote, cantidades y sospecha de cau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cuperación en el cuell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traso se compra con minutos de la estación más lenta: 68 piezas ÷ 85/h = 48 minutos de prensa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usa raíz al cier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ía torcido no avisa: llega junto y a las 06:05 · Repaso exprés: vocabulario del día torcido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investiga con datos y línea parada, no a las 07:00 con el turno ardien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ía torcido no avisa: llega junto y a las 06:05]]></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tro giro, mismo guion: supervisas el vespertino en una planta de inyección de plásticos.]]></a:t>
            </a:r>
          </a:p>
        </p:txBody>
      </p:sp>
      <p:sp>
        <p:nvSpPr>
          <p:cNvPr id="9" name=""/>
          <p:cNvSpPr txBox="1"/>
          <p:nvPr/>
        </p:nvSpPr>
        <p:spPr>
          <a:xfrm>
            <a:off x="514350" y="22383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as 16:00 te avisan de que una de las cuatro inyectoras quedó fuera de servicio (el único que conoce el molde está en el matutino), un lote de 400 tapas salió con falta de llenado y el pedido de 5,000 piezas sale en camión a las 19:0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día torcido en cinco renglones: qué contienes primero, qué pedido proteges, qué cuenta haces en el cuello de botella, a quién avisas y a qué hora, y qué dejas para la causa raíz del cierre.]]></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primer renglón es «asegurar la máquina parada y aislar el lote de 400», vas bien: contener antes de diagnosticar. Si tu primer renglón es una llamada al cliente, ya te saltaste un pas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del día torcido: contener, proteger el pedido, comunicar, registrar y causa raíz al cier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ridad nunca se sacrifica: ninguna pieza se recupera anulando guardas o puenteando sensor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raso se paga en el cuello de botella: 68 piezas son 48 minutos de prensa 4, no más gente en empaqu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dudoso no sale: cuarentena física, etiquetada y contada al 100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se entera por ti con hora realista, no por la ausencia del cam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registra no existe: tarjeta de calidad, paro y desviación, el mismo dí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os cinco pasos del método y en qué orden va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la causa raíz se busca al final del turno y no durante?]]></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vierte un atraso de piezas en minutos del cuello de botella?]]></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rotege cuando no todo cabe: quién decide y con qué criterio?]]></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res opciones tienes a las 11:00 y por qué a las 13:55 ya no está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er un defecto en lote en menos de diez minutos: parar, aislar, marcar, contar, regist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recuperación del atraso en minutos del cuello de botella y decidir con ese númer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r a planeación y al cliente con hora realista antes de que el camión revele el proble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el día torc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ntienes, proteges el pedido y comunicas con número en la mano. Siguiente: la entrega de turno, para que nadie descubra tu día torcido a las 14:05.]]></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orden del método y la cuenta del cuello: el tropiezo típico es buscar la causa a las 07:00 o intentar recuperar piezas en la estación que sobr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0-oa01"/>
              </a:rPr>
              <a:t><![CDATA[El día que se tuerce: atraso, defecto y ausencia al mismo tiem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ntrega de turno: que quien sigue no tenga que adivinar]]></a:t>
            </a:r>
            <a:r>
              <a:rPr lang="en-US" strike="noStrike" sz="2100" spc="0" u="none" cap="none">
                <a:solidFill>
                  <a:srgbClr val="1B2438">
                    <a:alpha val="100000"/>
                  </a:srgbClr>
                </a:solidFill>
                <a:latin typeface="Calibri"/>
              </a:rPr>
              <a:t><![CDATA[ — ya contuviste el día torcido; ahora lo vas a dejar por escrito: lo que salió, lo que quedó pendiente y lo que tu relevo no puede descubrir sol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2026-10-25T01:28:27Z</dcterms:created>
  <dcterms:modified xsi:type="dcterms:W3CDTF">2026-10-25T01:28:27Z</dcterms:modified>
  <dc:title>El día que se tuerce: atraso, defecto y ausencia al mismo tiempo</dc:title>
  <dc:description>Presentación editable del OA «El día que se tuerce: atraso, defecto y ausencia al mismo tiempo». Enlace: https://negocios.lumbre.lat/object/emp-dtp-c35-m10-oa01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