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presProps" Target="presProps.xml"/>
  <Relationship Id="rId65" Type="http://schemas.openxmlformats.org/officeDocument/2006/relationships/viewProps" Target="viewProps.xml"/>
  <Relationship Id="rId66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6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dtp-c35-m06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6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negocios.lumbre.lat/object/emp-dtp-c35-m06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Gritar no produce piezas y ceder no produce orden» (2 de 4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Gritar no produce piezas y ceder no produce orden» (3 de 4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Gritar no produce piezas y ceder no produce orden» (4 de 4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6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negocios.lumbre.lat/object/emp-dtp-c35-m06-oa01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La asignación de tus siete operadores a los nueve puestos de hoy → Tarea que decide el turn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El orden de las paradas de descanso y del cambio de herramienta en la línea 3 → Tarea que decide el turn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A quién le pides que le muestre a Karla el estándar de la rebaba esta semana → Tarea que decide el turn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Gustavo le dice a Karla «con esa cabeza no se opera» delante de dos operadores → Trato que se corrige en priv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El tono del mensaje de Raúl en el grupo de WhatsApp, separado de su contenido → Trato que se corrige en priv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Un operador imita a Marisol cuando ella llega con la tarjeta de calidad → Trato que se corrige en priv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. Chuy no tiene personal para el preventivo mayor de cuatro horas de la prensa 4 → No es mío: se esca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. Planeación subió 770 piezas y el techo del turno es de 680 → No es mío: se esca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9. La misma falta de respeto se repite después de dos charlas privadas → No es mío: se esca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o que rebasa tu autoridad se escala con número y propuesta; lo que es de tu turno se resuelve con dato, acuerdo y hora; lo que es del trato se corrige en priv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dtp-c35-m06-oa01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Clasificar» (2 de 3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Clasificar» (3 de 3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Gritar no produce piezas y ceder no produce orden» (2 de 2)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la charla con Gustavo, en cuatro movimient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4: 1. Situación: hoy, 09:50, junto a la prensa 4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Alicia lo busca a solas, de pie junto a la máquina y antes de la siguiente parada, no en su oficina ni por mensaje. «Gustavo: hoy a las 09:50, aquí mismo, estabas discutiendo con Chuy por el preventivo.» No hay testigos: los testigos convierten la charla en juicio y el juicio en renuenc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6-oa01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la charla con Gustavo, en cuatro movimient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4: 2. Conducta: lo que grabó la cáma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«Cuando Karla preguntó por la rebaba, le dijiste «con esa cabeza no se opera» y se lo repetiste dos veces.» No hay apodo, no hay «siempre», no hay «contigo no se puede». Si Gustavo puede verificar lo que se grabó, todavía no lo estás acusando: lo estás invitando a un hech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6-oa01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la charla con Gustavo, en cuatro movimient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4: 3. Impacto con núm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«Karla no volvió a preguntar en las dos horas siguientes. Tiene tres semanas en la línea y hoy somos siete personas para nueve puestos: si no pregunta, no aprende, y el cuello sigue dependiendo de que tú estés presente y de que nadie más te releve.» El impacto no es moral: es lo que le pasó a la líne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6-oa01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la charla con Gustavo, en cuatro movimient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4: 4. Pregunta y acuerdo verificabl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«¿Qué pasó esta mañana contigo?» Puede ser que lleve tres días durmiendo cuatro horas porque cubre la prensa 4 y la 2. Alicia escucha y cierra con algo que se pueda verificar el jueves: «la próxima vez que te rebase la discusión con mantenimiento, me llamas a mí; y a Karla le dices qué revisar, no quién es ella». Lo anota en la libreta con ho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6-oa01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2 de 2)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6-oa01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6-oa01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Gritar no produce piezas y ceder no produce orden» (2 de 3)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Gritar no produce piezas y ceder no produce orden» (3 de 3)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6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negocios.lumbre.lat/object/emp-dtp-c35-m06-oa01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Anota la conducta con hora y número: 09:50, la frase, dos veces, delante de dos operadores → Lo busca a solas: situación, conducta, impacto y la pregunta «¿qué pasó?» → Escribe en la libreta de turno el acuerdo, quién lo cumple y para cuándo → Si se repite, segunda charla con el acuerdo anterior en la mano → Escalar con el registro: a recursos humanos y a las reglas de la empresa, no a tu criteri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mpezar por la charla sin el dato produce un juicio sin pruebas; escalar sin registro produce un expediente que nadie puede sostener. Y saltar del dato al escalamiento —el error típico del supervisor nuevo— se lee como venganza: el equipo lo ve y deja de hablar contig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Son cinco peldaños y se sube uno a la vez, nunca del primero al qui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dtp-c35-m06-oa01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Ordenar la secuencia» (2 de 2)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negociar el preventivo de la prensa 4 con Chuy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5: 1. Dos posiciones, dos interes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Gustavo quiere el preventivo hoy; Chuy contesta que «producción no para». Esas son **posiciones**: frases que se contradicen. Los intereses sí son compatibles: Gustavo necesita que la prensa no bote y no pare de golpe; Chuy necesita no parar la línea sin autorización ni sin gente. Negociar es cambiar las posiciones por los intereses, y para eso hay que saber cuánto cuesta cada ho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6-oa01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2 de 2)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negociar el preventivo de la prensa 4 con Chuy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5: 2. El precio de la ventan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a prensa 4 saca 85 piezas por hora: 30 minutos cuestan 85 × 0.5 = 42.5, o sea 42 piezas completas. Cuarenta minutos cuestan 56 y veinte minutos, 28. Ese es el precio de la ventana, y es el número con el que Alicia entra a la convers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6-oa01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negociar el preventivo de la prensa 4 con Chuy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5: 3. El precio de no hacer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a disponibilidad del turno es 82%: de 480 minutos se paran 480 × 0.18 = 86.4 minutos en paros que nadie eligió. A 85 piezas por hora son 1.44 × 85 ≈ 122 piezas. Un preventivo de 30 minutos elegido por ti cuesta un tercio de lo que cuesta el paro que llega solo, y además lo eliges tú: 42 piezas contra 122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6-oa01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negociar el preventivo de la prensa 4 con Chuy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5: 4. La conversación: sin gritar y sin cede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Alicia no le pide a Chuy «el favor»: lleva el número. «Te propongo 30 minutos, de 14:00 a 14:30, cuando el camión de Armex ya salió y la línea 3 no le debe piezas a nadie: son 42 piezas, pero son del vespertino, así que voy con Raúl a que las firme conmigo. A cambio, el preventivo mayor de cuatro horas lo agendamos esta semana con tu jefe y con gerencia.» Chuy no pierde autoridad sobre su agenda: gana un horario que puede defender. Gustavo, que era el que gritaba, sale con una fech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6-oa01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2 de 2)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negociar el preventivo de la prensa 4 con Chuy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5: 5. El acuerdo se escrib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Qué se hace, quién lo hace, a qué hora, cuánto cuesta y cómo se verifica. Si el acuerdo no cabe en la libreta de turno, no era un acuerdo: era un buen rato que pasaste con Chuy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6-oa01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42 piez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85 × 0.5 = 42.5: 42 piezas completas, porque media pieza no se embarca. Con 40 minutos son 56 y con 20, 28. El número pequeño es el punto: la ventana elegida cuesta 42 piezas y el paro no elegido del turno cuesta alrededor de 122 (480 × 0.18 = 86.4 minutos a 85 piezas por hora). Elegir el paro cuesta un tercio de lo que cuesta sufrirl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prensa 4 saca 85 piezas por hora: 30 minutos cuestan 85 × 0.5 = 42.5, o sea 42 piezas complet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dtp-c35-m06-oa01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30 minutos de 14:00 a 14:30, con el camión de Armex ya fuera y el visto bueno de Raúl por escrito; y el preventivo mayor de cuatro horas se agenda esta semana con el jefe de mantenimien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opción 2 cambia una posición («hoy» contra «no para») por dos intereses: una ventana corta que ya no le debe piezas al camión de las 14:00 —y que por eso se negocia con el turno que sigue, con firma de Raúl— y una agenda mayor que sí le toca a mantenimiento. La 1 quema el canal: Chuy deja de negociar contigo y empieza a protegerse, y el próximo paro lo administras tú solo. La 3 es ceder para no pelear: 10 minutos no alcanzan para el trabajo, el preventivo queda «hecho» a medias y el costo real sigue siendo las 122 piezas del paro no elegido. La 4 mete a producción en el trabajo de mantenimiento: sin registro, sin responsable y con el único ajustador de la prensa adentro de la máqui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Negociar es cambiar las posiciones por los intereses, y para eso hay que saber cuánto cuesta cada ho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dtp-c35-m06-oa01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Opción múltiple» (2 de 2)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Marcarlo a solas en los siguientes diez minutos: reconocer el fondo, poner el límite en la forma y cerrar un acuerdo con fech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 turnos después, el grupo queda muerto: nadie vuelve a preguntar nada por miedo a la réplica y la bitácora sigue sin llenarse. En la tercera salida, Raúl baja el tono, la entrega se llena desde hoy y el asunto queda con fecha de revisión. El fondo de Raúl era cierto: recibió la línea sin bitácora. Eso no se negocia. Lo que sí se pone en su lugar es la forma: el reclamo delante de quince personas no es información, es pres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Reconocer el fondo desarma; poner el límite en el canal ordena. Contestar en el grupo escala el conflicto de trato y abandona el de tarea; callarse deja el problema de tarea sin resolver y te instala en el papel del que aguanta, que es el papel desde el que se grita a los tres mes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fondo de Raúl era cierto: recibió la línea sin bitácora. Eso no se negoc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dtp-c35-m06-oa01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5 · Predicción» (2 de 2)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la respuesta a Raúl, en tres movimient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4: Movimiento 1 · reconocer el fondo, en privado y de inmedia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«Raúl: tienes razón en el fondo. Ayer te dejé la línea sin bitácora y eso te costó tiempo y riesgo. Eso cambia desde hoy.» Todavía no hay «pero»: el «pero» borra la primera parte y manda la conversación al terreno de la defensa. Y es un par de tu mismo nivel, no tu operador: por eso el reconocimiento va prime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6-oa01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la respuesta a Raúl, en tres movimient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4: Movimiento 2 · poner el límite en la forma, sin adjetiv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«Y lo del grupo te lo digo aquí: cuando se escribe «a ver si se puede» delante de gerencia y de quince personas, el que recibe ya no puede escuchar. No me estás pidiendo una bitácora: me estás poniendo en evidencia.» Conducta, impacto, sin calificar a Raúl: el mismo guion que usas con tus operadores, con un coleg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6-oa01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la respuesta a Raúl, en tres movimient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4: Movimiento 3 · acuerdo verificable y fecha de revis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«Desde hoy la cuartilla de entrega queda llena y firmada a las 13:50, y tú me marcas cualquier campo que falte. El viernes a las 14:10 vemos los tres turnos que pasaron y decidimos si el formato sirve o lo cambiamos.» Entre iguales el acuerdo se revisa; una orden se cumple una vez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6-oa01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la respuesta a Raúl, en tres movimient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4: Lo que NO se ced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l contenido del reclamo no se regatea: la bitácora se llena porque el turno que sigue no es tu público, es tu cliente interno. Y la forma tampoco: el grupo de WhatsApp no es el lugar donde se corrige a un colega. Ceder en las dos cosas a la vez es lo que convierte un reclamo en una costumbr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6-oa01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Eres un prepotente con las nuevas, siempre igual con quien no conoce la líne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s líneas 2 y 4 no son atacables con datos: «prepotente», «siempre igual» y «no te importa» describen a la persona, no su conducta, y no dejan dos salidas —aguantar o pelear—. Las otras tres tienen hora, número y consecuencia verificable, y sobre eso sí se puede negociar un acuerdo. Fíjate en el detalle de la última: habla de lo que no se hizo, no de lo que la otra persona 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s palabras «siempre», «nunca» y «todo el tiempo» son señal de que vas a juzgar a la persona, no a la conduc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dtp-c35-m06-oa01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6 · Detective de errores» (2 de 2)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huy no tiene personal para el preventivo mayor de la prensa 4 → Escalamiento al jefe de mantenimiento, con el número del cuello en la mano: la agenda no es tuy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eación subió 770 piezas y el techo del turno es de 680 → Escalamiento a planeación antes de las 06:00, con el cálculo y tres opcion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misma falta de respeto se repite tras dos charlas privadas → Recursos humanos con la libreta: la consecuencia la fijan las reglas de la empres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úl reclama en el grupo de WhatsApp delante de gerencia → Llamada privada: fondo cierto, límite en la forma, acuerdo con fecha de revis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operador mete la mano al área de peligro de la prensa para sacar pieza → Se para el turno y se escala en el momento: no sube peldaños y no se negoc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 gerencia si hay riesgo para una persona: eso se para y se escala en el momento, no al final del turn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dtp-c35-m06-oa01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7 · Relacionar» (2 de 3)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7 · Relacionar» (3 de 3)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3zEfpavSkDk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dtp-c35-m06-oa01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Sal del caso y llévalo a otra empresa ficticia: una panificadora industrial con tres líneas y turnos de 6 horas. Beto, supervisor de la madrugada, deja el horno 2 sin limpiar; Marco, el de la tarde, responde al jefe de planta en el grupo: «así me lo dejan, así horneo». Con la plantilla de seis campos escribe la conversación que Beto debe tener con Marco: situación con hora, conducta sin adjetivo, impacto con un número del turno, pregunta y acuerdo verificable. Después decide: qué parte del reclamo de Marco es de tarea, qué parte es de trato, y cuál de las dos le toca resolver al jefe de plan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6-oa01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8 · Reflexión» (2 de 3)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8 · Reflexión» (3 de 3)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 del OA: Para dominar este te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6-oa01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esencial que debes saber» (2 de 2)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: resolver conflictos del turno sin gritar y sin cede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dtp-c35-m06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7979" r:id="rId1"/>
    <p:sldLayoutId id="2481907980" r:id="rId2"/>
    <p:sldLayoutId id="2481907981" r:id="rId3"/>
    <p:sldLayoutId id="2481907982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1fc5a0bf6fd2b2c535460e26d7f6d8eef7c8aa75d4e0920d1.jpg"/>
  <Relationship Id="rId3" Type="http://schemas.openxmlformats.org/officeDocument/2006/relationships/hyperlink" Target="https://negocios.lumbre.lat/object/emp-dtp-c35-m06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6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6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6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6-oa01" TargetMode="External"/>
  <Relationship Id="rId3" Type="http://schemas.openxmlformats.org/officeDocument/2006/relationships/hyperlink" Target="https://negocios.lumbre.lat/object/emp-dtp-c35-m06-oa01" TargetMode="External"/>
  <Relationship Id="rId4" Type="http://schemas.openxmlformats.org/officeDocument/2006/relationships/hyperlink" Target="https://negocios.lumbre.lat/object/emp-dtp-c35-m06-oa01" TargetMode="External"/>
  <Relationship Id="rId5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6-oa01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6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6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6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6-oa01" TargetMode="External"/>
  <Relationship Id="rId3" Type="http://schemas.openxmlformats.org/officeDocument/2006/relationships/hyperlink" Target="https://negocios.lumbre.lat/object/emp-dtp-c35-m06-oa01" TargetMode="External"/>
  <Relationship Id="rId4" Type="http://schemas.openxmlformats.org/officeDocument/2006/relationships/hyperlink" Target="https://negocios.lumbre.lat/object/emp-dtp-c35-m06-oa01" TargetMode="External"/>
  <Relationship Id="rId5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6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6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6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6-oa01" TargetMode="Externa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6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6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6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6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6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6-oa01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6-oa01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6-oa01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6-oa01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6-oa01" TargetMode="Externa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6-oa01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6-oa01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6-oa01" TargetMode="External"/>
  <Relationship Id="rId3" Type="http://schemas.openxmlformats.org/officeDocument/2006/relationships/hyperlink" Target="https://negocios.lumbre.lat/object/emp-dtp-c35-m06-oa01" TargetMode="External"/>
  <Relationship Id="rId4" Type="http://schemas.openxmlformats.org/officeDocument/2006/relationships/hyperlink" Target="https://negocios.lumbre.lat/object/emp-dtp-c35-m06-oa01" TargetMode="External"/>
  <Relationship Id="rId5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6-oa01" TargetMode="External"/>
  <Relationship Id="rId3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6-oa01" TargetMode="External"/>
  <Relationship Id="rId3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6-oa01" TargetMode="External"/>
  <Relationship Id="rId3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6-oa01" TargetMode="External"/>
  <Relationship Id="rId3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6-oa01" TargetMode="External"/>
  <Relationship Id="rId3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6-oa01" TargetMode="External"/>
  <Relationship Id="rId3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6-oa01" TargetMode="External"/>
  <Relationship Id="rId3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6-oa01" TargetMode="External"/>
  <Relationship Id="rId3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6-oa01" TargetMode="External"/>
  <Relationship Id="rId3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6-oa01" TargetMode="External"/>
  <Relationship Id="rId3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6-oa01" TargetMode="External"/>
  <Relationship Id="rId3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6-oa01" TargetMode="External"/>
  <Relationship Id="rId3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6-oa01" TargetMode="External"/>
  <Relationship Id="rId3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6-oa01" TargetMode="External"/>
  <Relationship Id="rId3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6-oa01" TargetMode="External"/>
  <Relationship Id="rId3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6-oa01" TargetMode="External"/>
  <Relationship Id="rId3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6-oa01" TargetMode="External"/>
  <Relationship Id="rId3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6-oa01" TargetMode="External"/>
  <Relationship Id="rId3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6-oa01" TargetMode="External"/>
  <Relationship Id="rId3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6-oa01" TargetMode="External"/>
  <Relationship Id="rId3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6-oa01" TargetMode="External"/>
  <Relationship Id="rId3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6-oa01" TargetMode="External"/>
  <Relationship Id="rId3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6-oa01" TargetMode="External"/>
  <Relationship Id="rId3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3zEfpavSkDk4.jpg"/>
  <Relationship Id="rId3" Type="http://schemas.openxmlformats.org/officeDocument/2006/relationships/hyperlink" Target="https://negocios.lumbre.lat/object/emp-dtp-c35-m06-oa01" TargetMode="External"/>
  <Relationship Id="rId4" Type="http://schemas.openxmlformats.org/officeDocument/2006/relationships/hyperlink" Target="https://www.youtube.com/watch?v=3zEfpavSkDk" TargetMode="External"/>
  <Relationship Id="rId5" Type="http://schemas.openxmlformats.org/officeDocument/2006/relationships/hyperlink" Target="https://www.youtube.com/watch?v=3zEfpavSkDk" TargetMode="External"/>
  <Relationship Id="rId6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6-oa01" TargetMode="External"/>
  <Relationship Id="rId3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6-oa01" TargetMode="External"/>
  <Relationship Id="rId3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6-oa01" TargetMode="External"/>
  <Relationship Id="rId3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3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6-oa01" TargetMode="Externa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6-oa01" TargetMode="External"/>
  <Relationship Id="rId3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6-oa01" TargetMode="Externa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6-oa01" TargetMode="Externa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6-oa01" TargetMode="External"/>
  <Relationship Id="rId3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dtp-c35-m06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solve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flictos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rita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eder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riteri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upervisor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negocios.lumbre.lat/object/emp-dtp-c35-m06-oa01"/>
              </a:rPr>
              <a:t><![CDATA[Ver el OA en negocios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562100"/>
            <a:ext cx="3105150" cy="18669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6-oa01"/>
              </a:rPr>
              <a:t><![CDATA[Resolver conflictos sin gritar y sin ceder: el criterio del supervis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6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olver conflictos operativos con comunicación directa, dar retroalimentación constructiva y liderar sin impone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6-oa01"/>
              </a:rPr>
              <a:t><![CDATA[Resolver conflictos sin gritar y sin ceder: el criterio del supervis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6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conflictos del turno no se resuelven solos: se multiplican en la línea. Este objeto enseña a clasificar el desacuerdo (tarea o trato), dar retroalimentación con el guion SCI —situación, conducta, impacto y pregunta—, subir la escalera de intervención sin saltarse peldaños y negociar con el precio de la hora en la mano. Caso ficticio Vega Auto Parts (Silao): Gustavo y Chuy por el preventivo de la prensa 4, y el reclamo de Raúl por la entrega sin bitácor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6-oa01"/>
              </a:rPr>
              <a:t><![CDATA[Resolver conflictos sin gritar y sin ceder: el criterio del supervis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6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conflictos-de-turno · retroalimentacion-sci · escalera-de-intervencion · negociacion · liderazgo-sin-imponer · supervisor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ritar no produce piezas y ceder no produce orde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6-oa01"/>
              </a:rPr>
              <a:t><![CDATA[Resolver conflictos sin gritar y sin ceder: el criterio del supervis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6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943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to de borevina en Pixabay (licencia de contenido libre): architect, plan, construction, protective helmet, engineering. https://pixabay.com/photos/architect-plan-construction-3979490/ — Foto de contexto: la conversación útil ocurre de pie, frente al dato y con los involucrados; no por WhatsApp ni delante de la línea. La planta del caso es fictici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0100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over.jpg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413385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425767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ritar no produce piezas y ceder no produce orden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6-oa01"/>
              </a:rPr>
              <a:t><![CDATA[Resolver conflictos sin gritar y sin ceder: el criterio del supervis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6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09:5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la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anaju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res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f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ctic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so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stav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n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ju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n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g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huy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tenimien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vent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quin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hu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produ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»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r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Kar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eva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uc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u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let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iso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idad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je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ritar no produce piezas y ceder no produce orden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6-oa01"/>
              </a:rPr>
              <a:t><![CDATA[Resolver conflictos sin gritar y sin ceder: el criterio del supervis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6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ba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iert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ici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ervis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tuti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l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025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e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s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bri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2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po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P-118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5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racket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R-4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mex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4:00.\n\n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man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z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d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d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i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ra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as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i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pi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s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i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áct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lent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5242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vimient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en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rn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ritar no produce piezas y ceder no produce orden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6-oa01"/>
              </a:rPr>
              <a:t><![CDATA[Resolver conflictos sin gritar y sin ceder: el criterio del supervis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6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676525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676525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 hay «tipos de persona»: hay tipos de desacuerd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22383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lict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e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acuer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ventiv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uenci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baj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br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s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samble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aliza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jo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t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utien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.\n\nU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lict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taron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h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an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te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od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saj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nc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s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elv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elv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ritar no produce piezas y ceder no produce orden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6-oa01"/>
              </a:rPr>
              <a:t><![CDATA[Resolver conflictos sin gritar y sin ceder: el criterio del supervis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6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581275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581275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22383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vad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duc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re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er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ificable.\n\n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ce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ja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ncillament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e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ú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todo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bas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idad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a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uesta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r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elv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er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ig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vado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duct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erdos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nc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r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rresponsable»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acabl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ó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ventiv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06:00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3419475"/>
            <a:ext cx="77724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tes»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acuer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ritar no produce piezas y ceder no produce orde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6-oa01"/>
              </a:rPr>
              <a:t><![CDATA[Resolver conflictos sin gritar y sin ceder: el criterio del supervis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6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 horizontal: de qué trata (izquierda, tarea; derecha, trato). Eje vertical: si lo decides tú (abajo) o rebasa tu autoridad (arriba). Caso ficticio Vega Auto Parts · elaboración propi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67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fig-matriz.jpg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6-oa01"/>
              </a:rPr>
              <a:t><![CDATA[Resolver conflictos sin gritar y sin ceder: el criterio del supervis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6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Gritar no produce piezas y ceder no produce orde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situación del turno de Alicia en la casilla que le corresponde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Tarea que decide el turn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Trato que se corrige en privad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305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No es mío: se escal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57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La asignación de tus siete operadores a los nueve puestos de hoy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6-oa01"/>
              </a:rPr>
              <a:t><![CDATA[Resolver conflictos sin gritar y sin ceder: el criterio del supervis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6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El orden de las paradas de descanso y del cambio de herramienta en la línea 3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895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A quién le pides que le muestre a Karla el estándar de la rebaba esta seman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57175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Gustavo le dice a Karla «con esa cabeza no se opera» delante de dos operadore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480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El tono del mensaje de Raúl en el grupo de WhatsApp, separado de su contenid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9147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Un operador imita a Marisol cuando ella llega con la tarjeta de calidad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6-oa01"/>
              </a:rPr>
              <a:t><![CDATA[Resolver conflictos sin gritar y sin ceder: el criterio del supervis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6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. Chuy no tiene personal para el preventivo mayor de cuatro horas de la prensa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8954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. Planeación subió 770 piezas y el techo del turno es de 68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574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9. La misma falta de respeto se repite después de dos charlas privad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337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ritar no produce piezas y ceder no produce orde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6-oa01"/>
              </a:rPr>
              <a:t><![CDATA[Resolver conflictos sin gritar y sin ceder: el criterio del supervis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6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i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vimie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nut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n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er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g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ch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ut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tu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ó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Ho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09:50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n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»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tua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e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ire.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duc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ám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ba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jetiv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ji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Kar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be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era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eradores»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lab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siempre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nunca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ritar no produce piezas y ceder no produce orde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6-oa01"/>
              </a:rPr>
              <a:t><![CDATA[Resolver conflictos sin gritar y sin ceder: el criterio del supervis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6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ñ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zg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ducta.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a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Kar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lvi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em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e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stos».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¿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do?»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arec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u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str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nda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n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tan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va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ayunar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uch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\n\n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rade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ig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vad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8576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ig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enders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6-oa01"/>
              </a:rPr>
              <a:t><![CDATA[Resolver conflictos sin gritar y sin ceder: el criterio del supervis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6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ritar no produce piezas y ceder no produce orden · Ejemplo resuelto: la charla con Gustavo, en cuatro movimientos · Paso 1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Situación: hoy, 09:50, junto a la prensa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icia lo busca a solas, de pie junto a la máquina y antes de la siguiente parada, no en su oficina ni por mensaje. «Gustavo: hoy a las 09:50, aquí mismo, estabas discutiendo con Chuy por el preventivo.» No hay testigos: los testigos convierten la charla en juicio y el juicio en renuenci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6-oa01"/>
              </a:rPr>
              <a:t><![CDATA[Resolver conflictos sin gritar y sin ceder: el criterio del supervis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6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ritar no produce piezas y ceder no produce orden · Ejemplo resuelto: la charla con Gustavo, en cuatro movimientos · Paso 2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Conducta: lo que grabó la cámar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Cuando Karla preguntó por la rebaba, le dijiste «con esa cabeza no se opera» y se lo repetiste dos veces.» No hay apodo, no hay «siempre», no hay «contigo no se puede». Si Gustavo puede verificar lo que se grabó, todavía no lo estás acusando: lo estás invitando a un hecho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6-oa01"/>
              </a:rPr>
              <a:t><![CDATA[Resolver conflictos sin gritar y sin ceder: el criterio del supervis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6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ritar no produce piezas y ceder no produce orden · Ejemplo resuelto: la charla con Gustavo, en cuatro movimientos · Paso 3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Impacto con númer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Karla no volvió a preguntar en las dos horas siguientes. Tiene tres semanas en la línea y hoy somos siete personas para nueve puestos: si no pregunta, no aprende, y el cuello sigue dependiendo de que tú estés presente y de que nadie más te releve.» El impacto no es moral: es lo que le pasó a la líne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6-oa01"/>
              </a:rPr>
              <a:t><![CDATA[Resolver conflictos sin gritar y sin ceder: el criterio del supervis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6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ritar no produce piezas y ceder no produce orden · Ejemplo resuelto: la charla con Gustavo, en cuatro movimientos · Paso 4 de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6-oa01"/>
              </a:rPr>
              <a:t><![CDATA[Resolver conflictos sin gritar y sin ceder: el criterio del supervis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6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Pregunta y acuerdo verifica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¿Qué pasó esta mañana contigo?» Puede ser que lleve tres días durmiendo cuatro horas porque cubre la prensa 4 y la 2. Alicia escucha y cierra con algo que se pueda verificar el jueves: «la próxima vez que te rebase la discusión con mantenimiento, me llamas a mí; y a Karla le dices qué revisar, no quién es ella». Lo anota en la libreta con hor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ritar no produce piezas y ceder no produce orde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6-oa01"/>
              </a:rPr>
              <a:t><![CDATA[Resolver conflictos sin gritar y sin ceder: el criterio del supervis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6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RRAMIENTA · Tu plantilla de retroalimentación, seis campos. La columna central está llena con la charla de Alicia y Gustavo; la última te sirve para llenarla con tu caso. Cópiala: sin fecha y sin número, no es retroalimentación, es coraj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6-oa01"/>
              </a:rPr>
              <a:t><![CDATA[Resolver conflictos sin gritar y sin ceder: el criterio del supervis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61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324225"/>
        </p:xfrm>
        <a:graphic>
          <a:graphicData uri="http://schemas.openxmlformats.org/drawingml/2006/table">
            <a:tbl>
              <a:tblPr firstRow="1" bandRow="1"/>
              <a:tblGrid>
                <a:gridCol w="1390650"/>
                <a:gridCol w="3638550"/>
                <a:gridCol w="30861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mp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escribes (llenado con el caso)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rror que la vuelve ineficaz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itu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Hoy 09:50, junto a la prensa 4, con Chuy y Karla present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El otro día...»: sin fecha y sin lugar, el otro se defiende del air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duc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e dijiste a Karla «con esa cabeza no se opera», dos veces, delante de dos operador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Eres prepotente»: adjetivo, no conducta; ya no se puede verific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mpac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Karla no volvió a preguntar en 2 horas; 7 personas para 9 puest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in impacto suena a regaño; con número es información para decidi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6-oa01"/>
              </a:rPr>
              <a:t><![CDATA[Resolver conflictos sin gritar y sin ceder: el criterio del supervis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61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324225"/>
        </p:xfrm>
        <a:graphic>
          <a:graphicData uri="http://schemas.openxmlformats.org/drawingml/2006/table">
            <a:tbl>
              <a:tblPr firstRow="1" bandRow="1"/>
              <a:tblGrid>
                <a:gridCol w="1390650"/>
                <a:gridCol w="3638550"/>
                <a:gridCol w="30861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mp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escribes (llenado con el caso)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rror que la vuelve ineficaz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egun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¿Qué pasó del otro lado?» y cinco segundos de silenc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preguntar: sales con la razón y él se queda con la suy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cuer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e llamas a mí cuando te rebase mantenimiento; a Karla le dices qué revis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Ponte las pilas»: un deseo no es acuer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gistr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ibreta de turno, 10:35, con el acuerdo, el responsable y la fecha de revis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anotar: a los quince días cada quien recuerda una charla distin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ritar no produce piezas y ceder no produce orden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6-oa01"/>
              </a:rPr>
              <a:t><![CDATA[Resolver conflictos sin gritar y sin ceder: el criterio del supervis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6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al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g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g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i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uanta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ldañ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z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n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nto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duc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serv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jetivos.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har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v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i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C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le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er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.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bre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r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ordó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mpl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mplió.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incid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har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er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rior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ritar no produce piezas y ceder no produce orden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6-oa01"/>
              </a:rPr>
              <a:t><![CDATA[Resolver conflictos sin gritar y sin ceder: el criterio del supervis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6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ch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luntad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er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ible.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alamien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qu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or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teni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ef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e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ventiv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ea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b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r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ma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res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duc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i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harla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r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es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ritar no produce piezas y ceder no produce orden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6-oa01"/>
              </a:rPr>
              <a:t><![CDATA[Resolver conflictos sin gritar y sin ceder: el criterio del supervis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6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a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men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rno.\n\n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ecuenc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ú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spond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r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r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man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ba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rs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cur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anci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ldaño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re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rimin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ig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har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vad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a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ritar no produce piezas y ceder no produce orde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6-oa01"/>
              </a:rPr>
              <a:t><![CDATA[Resolver conflictos sin gritar y sin ceder: el criterio del supervis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6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escalera de intervención del turno. Se sube solo si el peldaño anterior no funcionó, y siempre con el registro en la mano. Caso ficticio Vega Auto Parts · elaboración propi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67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fig-escalera.jpg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rdenar la secuenci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6-oa01"/>
              </a:rPr>
              <a:t><![CDATA[Resolver conflictos sin gritar y sin ceder: el criterio del supervis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6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Gritar no produce piezas y ceder no produce orde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 los cinco peldaños de la escalera tal como los aplicó Alicia con Gustavo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scalar con el registro: a recursos humanos y a las reglas de la empresa, no a tu criteri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Anota la conducta con hora y número: 09:50, la frase, dos veces, delante de dos operador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i se repite, segunda charla con el acuerdo anterior en la mano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rdenar la secuenci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6-oa01"/>
              </a:rPr>
              <a:t><![CDATA[Resolver conflictos sin gritar y sin ceder: el criterio del supervis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6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scribe en la libreta de turno el acuerdo, quién lo cumple y para cuánd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8954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Lo busca a solas: situación, conducta, impacto y la pregunta «¿qué pasó?»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6-oa01"/>
              </a:rPr>
              <a:t><![CDATA[Resolver conflictos sin gritar y sin ceder: el criterio del supervis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6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ritar no produce piezas y ceder no produce orden · Ejemplo resuelto: negociar el preventivo de la prensa 4 con Chuy · Paso 1 de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6-oa01"/>
              </a:rPr>
              <a:t><![CDATA[Resolver conflictos sin gritar y sin ceder: el criterio del supervis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6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Dos posiciones, dos interes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stavo quiere el preventivo hoy; Chuy contesta que «producción no para». Esas so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i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frases que se contradicen. Los intereses sí son compatibles: Gustavo necesita que la prensa no bote y no pare de golpe; Chuy necesita no parar la línea sin autorización ni sin gente. Negociar es cambiar las posiciones por los intereses, y para eso hay que saber cuánto cuesta cada hora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6-oa01"/>
              </a:rPr>
              <a:t><![CDATA[Resolver conflictos sin gritar y sin ceder: el criterio del supervis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6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ritar no produce piezas y ceder no produce orden · Ejemplo resuelto: negociar el preventivo de la prensa 4 con Chuy · Paso 2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El precio de la ventan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rensa 4 saca 85 piezas por hora: 30 minutos cuestan 85 × 0.5 = 42.5, o sea 42 piezas completas. Cuarenta minutos cuestan 56 y veinte minutos, 28. Ese es el precio de la ventana, y es el número con el que Alicia entra a la conversación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6-oa01"/>
              </a:rPr>
              <a:t><![CDATA[Resolver conflictos sin gritar y sin ceder: el criterio del supervis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6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ritar no produce piezas y ceder no produce orden · Ejemplo resuelto: negociar el preventivo de la prensa 4 con Chuy · Paso 3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El precio de no hacerl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disponibilidad del turno es 82%: de 480 minutos se paran 480 × 0.18 = 86.4 minutos en paros que nadie eligió. A 85 piezas por hora son 1.44 × 85 ≈ 122 piezas. Un preventivo de 30 minutos elegido por ti cuesta un tercio de lo que cuesta el paro que llega solo, y además lo eliges tú: 42 piezas contra 122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6-oa01"/>
              </a:rPr>
              <a:t><![CDATA[Resolver conflictos sin gritar y sin ceder: el criterio del supervis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6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ritar no produce piezas y ceder no produce orden · Ejemplo resuelto: negociar el preventivo de la prensa 4 con Chuy · Paso 4 de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6-oa01"/>
              </a:rPr>
              <a:t><![CDATA[Resolver conflictos sin gritar y sin ceder: el criterio del supervis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5 / 6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La conversación: sin gritar y sin ced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icia no le pide a Chuy «el favor»: lleva el número. «Te propongo 30 minutos, de 14:00 a 14:30, cuando el camión de Armex ya salió y la línea 3 no le debe piezas a nadie: son 42 piezas, pero son del vespertino, así que voy con Raúl a que las firme conmigo. A cambio, el preventivo mayor de cuatro horas lo agendamos esta semana con tu jefe y con gerencia.» Chuy no pierde autoridad sobre su agenda: gana un horario que puede defender. Gustavo, que era el que gritaba, sale con una fecha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6-oa01"/>
              </a:rPr>
              <a:t><![CDATA[Resolver conflictos sin gritar y sin ceder: el criterio del supervis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6 / 6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ritar no produce piezas y ceder no produce orden · Ejemplo resuelto: negociar el preventivo de la prensa 4 con Chuy · Paso 5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El acuerdo se escrib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 se hace, quién lo hace, a qué hora, cuánto cuesta y cómo se verifica. Si el acuerdo no cabe en la libreta de turno, no era un acuerdo: era un buen rato que pasaste con Chuy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spuesta numéric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6-oa01"/>
              </a:rPr>
              <a:t><![CDATA[Resolver conflictos sin gritar y sin ceder: el criterio del supervis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7 / 6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Gritar no produce piezas y ceder no produce orde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rensa 4 produce 85 piezas por hora y es el cuello de la línea 3. ¿Cuántas piezas COMPLETAS deja de producir en una ventana programada de 30 minutos para el preventiv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647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numérica (piezas): ________________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6-oa01"/>
              </a:rPr>
              <a:t><![CDATA[Resolver conflictos sin gritar y sin ceder: el criterio del supervis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8 / 6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Gritar no produce piezas y ceder no produce orde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huy contesta que 30 minutos «son 42 piezas y hoy van abajo del plan». Tú ya mediste que el turno pierde unos 86 minutos en paros que nadie elige. ¿Qué acuerdo cierras con él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e dices que el preventivo es obligatorio y escalas de una vez a gerencia para que lo obligue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343275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30 minutos de 14:00 a 14:30, con el camión de Armex ya fuera y el visto bueno de Raúl por escrito; y el preventivo mayor de cuatro horas se agenda esta semana con el jefe de mantenimiento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6-oa01"/>
              </a:rPr>
              <a:t><![CDATA[Resolver conflictos sin gritar y sin ceder: el criterio del supervis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9 / 6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e bajas la ventana a 10 minutos para no pelear con él; si la prensa falla, ya se verá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145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e pides a Gustavo que lo haga él, que al fin y al cabo es el único que conoce la prensa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Predic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6-oa01"/>
              </a:rPr>
              <a:t><![CDATA[Resolver conflictos sin gritar y sin ceder: el criterio del supervis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0 / 6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Gritar no produce piezas y ceder no produce orde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úl, supervisor del vespertino, escribe al grupo de WhatsApp de supervisores con copia a gerencia: «En el matutino entregan la línea a ver si se puede; aquí nos toca adivinar». Ayer Alicia sí le dejó la línea sin bitácora. ¿Qué pasa con cada una de estas tres salidas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33051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Contestar en el mismo grupo con la lista de todo lo que el vespertino le debe al matutin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40005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No contestar: dejar que el mensaje se muera y poner la bitácora en la próxima entrega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Predic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6-oa01"/>
              </a:rPr>
              <a:t><![CDATA[Resolver conflictos sin gritar y sin ceder: el criterio del supervis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1 / 6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Marcarlo a solas en los siguientes diez minutos: reconocer el fondo, poner el límite en la forma y cerrar un acuerdo con fecha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6-oa01"/>
              </a:rPr>
              <a:t><![CDATA[Resolver conflictos sin gritar y sin ceder: el criterio del supervis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2 / 6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ritar no produce piezas y ceder no produce orden · Ejemplo resuelto: la respuesta a Raúl, en tres movimientos · Paso 1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ovimiento 1 · reconocer el fondo, en privado y de inmediat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Raúl: tienes razón en el fondo. Ayer te dejé la línea sin bitácora y eso te costó tiempo y riesgo. Eso cambia desde hoy.» Todavía no hay «pero»: el «pero» borra la primera parte y manda la conversación al terreno de la defensa. Y es un par de tu mismo nivel, no tu operador: por eso el reconocimiento va primero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6-oa01"/>
              </a:rPr>
              <a:t><![CDATA[Resolver conflictos sin gritar y sin ceder: el criterio del supervis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3 / 6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ritar no produce piezas y ceder no produce orden · Ejemplo resuelto: la respuesta a Raúl, en tres movimientos · Paso 2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ovimiento 2 · poner el límite en la forma, sin adjetivo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Y lo del grupo te lo digo aquí: cuando se escribe «a ver si se puede» delante de gerencia y de quince personas, el que recibe ya no puede escuchar. No me estás pidiendo una bitácora: me estás poniendo en evidencia.» Conducta, impacto, sin calificar a Raúl: el mismo guion que usas con tus operadores, con un colega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6-oa01"/>
              </a:rPr>
              <a:t><![CDATA[Resolver conflictos sin gritar y sin ceder: el criterio del supervis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4 / 6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ritar no produce piezas y ceder no produce orden · Ejemplo resuelto: la respuesta a Raúl, en tres movimientos · Paso 3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ovimiento 3 · acuerdo verificable y fecha de revisió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Desde hoy la cuartilla de entrega queda llena y firmada a las 13:50, y tú me marcas cualquier campo que falte. El viernes a las 14:10 vemos los tres turnos que pasaron y decidimos si el formato sirve o lo cambiamos.» Entre iguales el acuerdo se revisa; una orden se cumple una vez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6-oa01"/>
              </a:rPr>
              <a:t><![CDATA[Resolver conflictos sin gritar y sin ceder: el criterio del supervis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5 / 6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ritar no produce piezas y ceder no produce orden · Ejemplo resuelto: la respuesta a Raúl, en tres movimientos · Paso 4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NO se ced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ontenido del reclamo no se regatea: la bitácora se llena porque el turno que sigue no es tu público, es tu cliente interno. Y la forma tampoco: el grupo de WhatsApp no es el lugar donde se corrige a un colega. Ceder en las dos cosas a la vez es lo que convierte un reclamo en una costumbre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6-oa01"/>
              </a:rPr>
              <a:t><![CDATA[Resolver conflictos sin gritar y sin ceder: el criterio del supervis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6 / 6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Gritar no produce piezas y ceder no produce orde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icia anotó en su libreta cinco frases de la charla con Gustavo. Marca las que ya no son retroalimentación: las que juzgan a la persona en lugar de describir la conduc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6479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Hoy a las 09:50, frente a la prensa 4, le dijiste a Karla «con esa cabeza no se opera» y lo repetist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33242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res un prepotente con las nuevas, siempre igual con quien no conoce la líne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40005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Tres de los cuatro ajustes de la prensa 4 de esta semana los hiciste sin anotar el cambio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6-oa01"/>
              </a:rPr>
              <a:t><![CDATA[Resolver conflictos sin gritar y sin ceder: el criterio del supervis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7 / 6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No te importa el turno de los demás, sólo te importa no tener problema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8954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Karla lleva tres semanas y nadie le mostró el estándar de la rebaba: hoy no preguntó nada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Relacionar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6-oa01"/>
              </a:rPr>
              <a:t><![CDATA[Resolver conflictos sin gritar y sin ceder: el criterio del supervis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8 / 6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Gritar no produce piezas y ceder no produce orde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areja cada conflicto del turno con el canal y el peldaño al que le toca escalar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003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Chuy no tiene personal para el preventivo mayor de la prensa 4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9527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Planeación subió 770 piezas y el techo del turno es de 680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305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La misma falta de respeto se repite tras dos charlas privadas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57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Raúl reclama en el grupo de WhatsApp delante de gerencia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Relacionar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6-oa01"/>
              </a:rPr>
              <a:t><![CDATA[Resolver conflictos sin gritar y sin ceder: el criterio del supervis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9 / 6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Un operador mete la mano al área de peligro de la prensa para sacar piez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8859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1621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scalamiento a planeación antes de las 06:00, con el cálculo y tres opcione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8289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Recursos humanos con la libreta: la consecuencia la fijan las reglas de la empres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4956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lamada privada: fondo cierto, límite en la forma, acuerdo con fecha de revisión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Relacionar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6-oa01"/>
              </a:rPr>
              <a:t><![CDATA[Resolver conflictos sin gritar y sin ceder: el criterio del supervis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0 / 6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Se para el turno y se escala en el momento: no sube peldaños y no se negoci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8859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Escalamiento al jefe de mantenimiento, con el número del cuello en la mano: la agenda no es tuya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6572250"/>
          <a:chOff x="514350" y="247650"/>
          <a:chExt cx="8629650" cy="6572250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ritar no produce piezas y ceder no produce orde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negocios.lumbre.lat/object/emp-dtp-c35-m06-oa01"/>
              </a:rPr>
              <a:t><![CDATA[Resolver conflictos sin gritar y sin ceder: el criterio del supervis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1 / 6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21050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Dar RETROALIMENTACIÓN Efectiva en el Trabajo: 3 SECRETOS de un LÍDER de Impact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3590925"/>
            <a:ext cx="4267200" cy="2571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al «Mario Elsner - Líderazgo Incómodo» (video verificado: vivo y embebible). Míralo buscando el movimiento que a ti te falta: la situación con fecha, la conducta sin adjetivo o la pregunta después del impacto. Es apoyo de tres minutos, no la explicación complet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6276975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8 · Reflexión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6-oa01"/>
              </a:rPr>
              <a:t><![CDATA[Resolver conflictos sin gritar y sin ceder: el criterio del supervis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2 / 6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Gritar no produce piezas y ceder no produce orde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 del caso y llévalo a otra empresa ficticia: una panificadora industrial con tres líneas y turnos de 6 horas. Beto, supervisor de la madrugada, deja el horno 2 sin limpiar; Marco, el de la tarde, responde al jefe de planta en el grupo: «así me lo dejan, así horneo»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8 · Reflexión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6-oa01"/>
              </a:rPr>
              <a:t><![CDATA[Resolver conflictos sin gritar y sin ceder: el criterio del supervis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3 / 6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 la plantilla de seis campos escribe la conversación que Beto debe tener con Marco: situación con hora, conducta sin adjetivo, impacto con un número del turno, pregunta y acuerdo verificable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0325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 decide: qué parte del reclamo de Marco es de tarea, qué parte es de trato, y cuál de las dos le toca resolver al jefe de planta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8 · Reflexión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6-oa01"/>
              </a:rPr>
              <a:t><![CDATA[Resolver conflictos sin gritar y sin ceder: el criterio del supervis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4 / 6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Un par de tu mismo nivel no se corrige como a un operador: el guion es el mismo, cambia el canal (privado) y el cierre es un acuerdo con fecha de revisión, no una orden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383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03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6-oa01"/>
              </a:rPr>
              <a:t><![CDATA[Resolver conflictos sin gritar y sin ceder: el criterio del supervis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6 / 6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o clasifica: conflicto de tarea, conflicto de trato o algo que no decides tú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guion SCI: situación con fecha, conducta sin adjetivo, impacto con número y la pregunt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agradece en público y se corrige en privado: lo dicho delante de la línea obliga a defenderse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escalera de cinco peldaños —dato, charla privada, registro, reincidencia, escalamiento— no se salta.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6-oa01"/>
              </a:rPr>
              <a:t><![CDATA[Resolver conflictos sin gritar y sin ceder: el criterio del supervis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7 / 6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ar es cambiar posiciones por intereses con el precio de la hora en la mano: 30 minutos de prensa 4 cuestan 42 piez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parar fondo y forma: la razón del otro no se regatea; el canal en que te la dijo sí se pone en su lugar.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clave del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6-oa01"/>
              </a:rPr>
              <a:t><![CDATA[Resolver conflictos sin gritar y sin ceder: el criterio del supervis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8 / 6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Este desacuerdo trata del cómo (tarea) o del trato, y lo decido y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es son los cuatro movimientos del guion y cuál es el que sueles saltarte?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se corrige en privado y qué se agradece en público?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0670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0670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A quién le escalo cada cosa: mantenimiento, planeación, recursos humanos o gerencia?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37909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7909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precio tiene en piezas y en minutos el acuerdo que estoy pidiendo?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6-oa01"/>
              </a:rPr>
              <a:t><![CDATA[Resolver conflictos sin gritar y sin ceder: el criterio del supervis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9 / 6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r una retroalimentación completa en menos de tres minutos con la plantilla de seis campos, y dejarla registrada en la libreta del turn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764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2764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rar un acuerdo verificable con un área que no te reporta, llevando el costo en piezas y en horas en la man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0003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30003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der a un reclamo público separando fondo y forma, con un acuerdo y una fecha de revisión entre iguales.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resolver conflictos del turno sin gritar y sin ced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6-oa01"/>
              </a:rPr>
              <a:t><![CDATA[Resolver conflictos sin gritar y sin ceder: el criterio del supervis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0 / 6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Ya separas la tarea del trato, aplicas el guion de cuatro movimientos y sabes a quién escalar cada cosa. Siguiente: medir tu turno, porque un conflicto resuelto sin número se vuelve a repetir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76600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pasa la matriz de clasificación y la escalera: el tropiezo típico es escalar sin registro (el conflicto se vuelve venganza) o negociar sin el costo de la hora en la mano (cedes para no pelear).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dtp-c35-m06-oa01"/>
              </a:rPr>
              <a:t><![CDATA[Resolver conflictos sin gritar y sin ceder: el criterio del supervis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1 / 6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 turno en números: OEE, merma, ausentismo y segur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ya sabes que un acuerdo sin número no se sostiene; ahora vas a ponerle número a tu turno completo para que la próxima conversación con Chuy, con planeación o con Raúl empiece con datos que nadie puede discutir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2026-10-25T01:28:26Z</dcterms:created>
  <dcterms:modified xsi:type="dcterms:W3CDTF">2026-10-25T01:28:26Z</dcterms:modified>
  <dc:title>Resolver conflictos sin gritar y sin ceder: el criterio del supervisor</dc:title>
  <dc:description>Presentación editable del OA «Resolver conflictos sin gritar y sin ceder: el criterio del supervisor». Enlace: https://negocios.lumbre.lat/object/emp-dtp-c35-m06-oa01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