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Roadwise Consul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5-oa01]]></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2 de 6).]]></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3 de 6).]]></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4 de 6).]]></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5 de 6).]]></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6 de 6).]]></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5-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2 de 2).]]></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rensa 4 se atasca a las 10:20 — destrabe con bloqueo, no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Anuncia y deté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icia avisa al operador y a las estaciones vecinas, y detiene el ciclo. La pieza atascada puede esperar un minuto: la mano del operador no puede esperar a que la prensa b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rensa 4 se atasca a las 10:20 — destrabe con bloqueo, no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Corta la energía y disipa la acumul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terruptor principal apagado y liberada la energía residual: aire comprimido, presión hidráulica, piezas en alto que pueden caer, calor. «Apagado» sin purgar no es cero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rensa 4 se atasca a las 10:20 — destrabe con bloqueo, no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Tu candado y tu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ndado personal en el interruptor y etiqueta con nombre, hora y motivo. La regla es simple: quien pone el candado es el único que lo quita. Un candado «de confianza» que se presta no es confianza: es una mano sin dueño dentro de la máqu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rensa 4 se atasca a las 10:20 — destrabe con bloqueo, no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Verifica cero energía antes de acercar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tentar arrancar con el bloqueo puesto: si no se mueve, es cero. Destruyar con herramienta (gancho, varilla), no con la mano, aunque la mano quep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la prensa 4 se atasca a las 10:20 — destrabe con bloqueo, no co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Guarda de vuelta y arranque segu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Guarda y sensores repuestos y probados, área despejada, personas avisadas, y solo entonces se retira el candado y se reanuda. Si la guarda no vuelve a su lugar, la máquina no vuelve a arrancar: se escala a Chuy con el registro en l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Detener la actividad, restablecer la guarda, preguntar qué pasó sin buscar culpables y llenar la tarjeta de cuasi-accidente antes de cerrar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quita el riesgo (la guarda vuelve a su lugar), después se entiende la condición (¿por qué se quedó abierta? ¿qué método usamos para destrabar?) y al final del turno se registra. La opción 0 tira a la basura una advertencia gratis: las 90 piezas del hoyo se resuelven con planeación, no con manos dentro de la máquina. La 1 convierte el reporte en miedo: la próxima vez nadie te avisa y el aviso se llama accidente. La 4 es la más engañosa: «seguridad» sin guarda es una máquina prohibida, y el hueco legal a medias sigue abie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rotocolo del cuasi-accidente va en este orden: asegurar la condición, escuchar sin culpar, registrar en el turno y cerrar con causa y med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5-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a prensa 4 se atascó y hay que meter la mano → Bloqueo y etiquetado: apagar, purgar, candado propio, etiqueta, verificar cero energ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n operador resbaló con aceite, sin lesión → Limpiar y señalizar ya, y llenar la tarjeta de cuasi-accidente en el tur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Efraín y hay que cubrir su estación → Sustituir solo con gente capacitada en la matriz, con EPP y 10 minutos de indu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guarda de la dobladora no cierra el interlock → No arrancar: se reporta a mantenimiento y se escala; la máquina no opera sin guar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lega un visitante de Armex a recorrer la línea → EPP de la zona, acompañante y recorrido por pasillo señalizado, sin sol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huy vuelve a posponer el preventivo de la prensa 4 → Escalar por escrito con el registro de paros y cuasi-accidentes: el preventivo no es un fav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regla no negociable tiene su activación en el turno: bloqueo antes de la mano, reporte el mismo día, sustitución capacitada, arranque con guardas funcionales y preventivo escalado con regi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2 de 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2 · Relacionar» (3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preguntó qué dejó la guarda abierta: el perno está flojo desde hace semanas y no hay método escrito para destrab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nglón 0 cierra la investigación justo donde empieza: «error humano» sin preguntas es la puerta que el operador ya cerró, y la próxima advertencia no te llega a ti, llega en forma de lesión. El 2 convierte la seguridad en tribunal público: nadie vuelve a reportar nada, y tu número de cuasi-accidentes «baja» justo cuando se vuelve ciego. Los renglones 1, 3 y 4 son el método: condición (perno flojo), contexto (la presión del plan contra el techo) y medida con responsable y verificación. Notar el detalle: el hoyo de 90 piezas se nombra como causa de sistema, no como coart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vestigación de un cuasi-accidente pregunta qué permitió que pasara —condición, método, presión, herramienta—, nunca quién; señalar personas cierra el canal de repor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3 · Detective de errores» (2 de 2).]]></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y esa frase es la manera más educada de entrenar el accidente. La tarjeta llena el mismo turno te dice qué guarda, qué piso o qué método falló, y alimenta el arranque seguro del turno siguiente. El registro no frena la línea: la frenó la mano que entró. Y un dato del caso para dimensionar: el turno presume cero accidentes con registro precisamente porque 11 personas sí llenaron la tarj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oda advertencia sin lesión se registra en el turno: el registro de cuasi-accidentes es la materia prima del arranque seguro y de la investigación sin culp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Detener la máquina y asegurar el área: nadie mete la mano, guarda en su lugar → Anotar número de máquina, hora del fallo y qué estaba produciendo → Describir el síntoma: ruido, olor, error en pantalla, pieza que sale mal → Llamar a mantenimiento con los datos completos, no con «la máquina no jala» → Anotar en bitácora: hora de aviso, hora de llegada, hora de arranqu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la seguridad (parar y asegurar), luego la información (identificar y describir), después la comunicación (avisar con datos) y al final el registro. El registro es tu argumento: cuando Chuy pospone el preventivo «porque producción no para», el papel con paros, horas y advertencias habla por ti ante tu jefe y ante el de é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reporte de paros sigue la secuencia seguridad → información → comunicación → registro; el registro de tiempos y causas es lo que convierte la próxima solicitud de preventivo en un hecho document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Ordenar la secuencia»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2 de 2).]]></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s faltas a las 06:05 sin improvisar cobertura in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1. Cuenta la falta y mira qué estación queda expue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fraín falta sin aviso y don Genaro tiene permiso por trámite: dos de veintidós. El riesgo no es «hay menos gente»: es que ensamble depende de una sola persona experta y la prensa 4 de un solo ajustador. La cantidad duele, pero la profundidad de habilidades es lo que lesi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s faltas a las 06:05 sin improvisar cobertura in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2. Cubre con la matriz, no con el que está más cer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sustitución se elige de la matriz de habilidades: solo quien está capacitado y verificado en esa estación opera esa estación. Poner a alguien «a ver si saca» es la decisión que aparece en la investigación del accidente con la frase «no sabía có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s faltas a las 06:05 sin improvisar cobertura in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3. Inducción de diez minutos y EPP verif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Karla, tres semanas de nueva, cubre empaque —la estación con más holgura—, nunca el cuello, y nunca sola: inducción de diez minutos (arranque, paro, qué hacer si se atasca), EPP de la zona puesto y revisado, y un número de contacto a la v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dos faltas a las 06:05 sin improvisar cobertura inseg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4. Documenta y busca el patr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falta se anota para recursos humanos el mismo día. Si el ausentismo del turno carga hacia el 7% o siempre falta la misma gente el mismo día, eso no es mala suerte: es un tema de transporte, de turno o de ánimo, y se escala con datos, no con reg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6.8 %]]></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33 ÷ 484 = 0.0682 → **6.8%**, el número de la biblia del caso. La lectura de seguridad: casi siete de cada cien jornadas programadas las cubre alguien que no es el titular del puesto. Cada una de esas coberturas mal hechas —sin matriz, sin EPP, sin inducción— es un candidato a las próximas estadísticas de cuasi-accidentes del turno. No persigas el número: pregúntate cuántas de esas 33 jornadas se cubrieron con gente verific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Tasa de ausentismo = días-persona faltados ÷ días-persona programados × 100; en el caso: 33 ÷ 484 ≈ 6.8%.]]></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emp-dtp-c35-m05-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accidente que aún no tienes se está entrenando ahora mismo» (2 de 2).]]></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Video externo de YouTube: https://www.youtube.com/watch?v=gRRJbIpA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descargó ni se incrustó el video. La tarjeta enlaza a la reproducción pública; requiere conexión a interne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gresar la guarda lateral a su lugar y probar el interlock → Asegurar ahora (quita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Limpiar el aceite del piso y señalizar la zona → Asegurar ahora (quita el ries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lenar la tarjeta del cuasi-accidente antes de cerrar el turno → Registrar y escalar (el papel qu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notar el paro y escalar por escrito el preventivo pospuesto → Registrar y escalar (el papel que proteg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guntar al equipo qué dejó la guarda abierta tanto rato → Investigar sin culpar (la caus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visar si el estándar dice cómo destrabar: ¿con gancho o con la mano? → Investigar sin culpar (la caus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Medir cuántas prisas se concentran en las dos horas finales del turno → Investigar sin culpar (la causa de sis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movimientos del reporte —asegurar, escuchar sin culpar, registrar, cerrar con causa y medida— distinguen lo que quita el riesgo hoy, lo que deja evidencia y lo que evita que se repi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emp-dtp-c35-m05-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al del caso. Otra empresa ficticia: el centro de distribución de una farmacia, turno vespertino. Un carretón con 30 cajas (supuesto del caso) bajó sin freno una rampa y le pasó por encima al zapato de un cargador: él brincó, no hay lesión, y el encargado dice «no pasó nada, el muy ágil». Responde: ¿cuáles de los cuatro movimientos ya se hicieron y cuáles no? ¿Qué condición y qué método están detrás? ¿Qué escribirías tú en la tarjeta? ¿Qué NO dirías del cargador ni de su «agilidad»? Después copia la tarjeta de reporte y la lista de arranque seguro de este objeto y llénalas con tu operación: esas dos tablas son la herramienta; sin llenarlas, el método es de Alicia, no tuy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2 de 3).]]></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8 · Reflexión» (3 de 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ción del OA: Para dominar este t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esencial que debes saber»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seguridad, cuasi-accidentes y coordin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6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emp-dtp-c35-m05-oa01]]></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0779" r:id="rId1"/>
    <p:sldLayoutId id="2481920780" r:id="rId2"/>
    <p:sldLayoutId id="2481920781" r:id="rId3"/>
    <p:sldLayoutId id="2481920782"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46c5c614917b18e0f08b15b73ff6fb502323e37ac87d51a61.jpg"/>
  <Relationship Id="rId3" Type="http://schemas.openxmlformats.org/officeDocument/2006/relationships/hyperlink" Target="https://negocios.lumbre.lat/object/emp-dtp-c35-m05-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hyperlink" Target="https://negocios.lumbre.lat/object/emp-dtp-c35-m05-oa01" TargetMode="External"/>
  <Relationship Id="rId4" Type="http://schemas.openxmlformats.org/officeDocument/2006/relationships/hyperlink" Target="https://negocios.lumbre.lat/object/emp-dtp-c35-m05-oa01" TargetMode="External"/>
  <Relationship Id="rId5"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hyperlink" Target="https://negocios.lumbre.lat/object/emp-dtp-c35-m05-oa01" TargetMode="External"/>
  <Relationship Id="rId4" Type="http://schemas.openxmlformats.org/officeDocument/2006/relationships/hyperlink" Target="https://negocios.lumbre.lat/object/emp-dtp-c35-m05-oa01"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hyperlink" Target="https://negocios.lumbre.lat/object/emp-dtp-c35-m05-oa01" TargetMode="External"/>
  <Relationship Id="rId4" Type="http://schemas.openxmlformats.org/officeDocument/2006/relationships/hyperlink" Target="https://negocios.lumbre.lat/object/emp-dtp-c35-m05-oa01" TargetMode="External"/>
  <Relationship Id="rId5"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hyperlink" Target="https://negocios.lumbre.lat/object/emp-dtp-c35-m05-oa01" TargetMode="External"/>
  <Relationship Id="rId4" Type="http://schemas.openxmlformats.org/officeDocument/2006/relationships/hyperlink" Target="https://negocios.lumbre.lat/object/emp-dtp-c35-m05-oa01" TargetMode="External"/>
  <Relationship Id="rId5"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yt-gRRJbIpAROs7.jpg"/>
  <Relationship Id="rId3" Type="http://schemas.openxmlformats.org/officeDocument/2006/relationships/hyperlink" Target="https://negocios.lumbre.lat/object/emp-dtp-c35-m05-oa01" TargetMode="External"/>
  <Relationship Id="rId4" Type="http://schemas.openxmlformats.org/officeDocument/2006/relationships/hyperlink" Target="https://www.youtube.com/watch?v=gRRJbIpAROs" TargetMode="External"/>
  <Relationship Id="rId5" Type="http://schemas.openxmlformats.org/officeDocument/2006/relationships/hyperlink" Target="https://www.youtube.com/watch?v=gRRJbIpAROs" TargetMode="External"/>
  <Relationship Id="rId6"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3.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emp-dtp-c35-m05-oa01"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495800"/>
          <a:chOff x="514350" y="990600"/>
          <a:chExt cx="8534400" cy="44958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gur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n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uert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gl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quip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cul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venc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Roadwise Consulting]]></a:t>
            </a:r>
          </a:p>
        </p:txBody>
      </p:sp>
      <p:sp>
        <p:nvSpPr>
          <p:cNvPr id="4" name=""/>
          <p:cNvSpPr txBox="1"/>
          <p:nvPr/>
        </p:nvSpPr>
        <p:spPr>
          <a:xfrm>
            <a:off x="514350" y="3581400"/>
            <a:ext cx="4476750" cy="914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plicar reglas de seguridad, gestionar ausentismo y coordinar paros con mantenimiento sin perder el turno.]]></a:t>
            </a:r>
          </a:p>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05-oa01"/>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457325"/>
            <a:ext cx="3105150" cy="2076450"/>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plicar reglas de seguridad, gestionar ausentismo y coordinar paros con mantenimiento sin perder el turn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accidente casi siempre empezó como un cuasi-accidente que nadie registró. En la línea 3 de Vega Auto Parts (caso ficticio) vas a aplicar las reglas no negociables del turno —EPP, guardas, bloqueo y etiquetado—, convertir once advertencias gratis en medidas concretas con la tarjeta de reporte, cubrir ausencias sin poner gente sin capacitación en el cuello, y coordinar paros y preventivos con mantenimiento sin sacrificar la seguridad para cumplir el plan.]]></a:t>
            </a:r>
          </a:p>
        </p:txBody>
      </p:sp>
      <p:sp>
        <p:nvSpPr>
          <p:cNvPr id="9" name=""/>
          <p:cNvSpPr txBox="1"/>
          <p:nvPr/>
        </p:nvSpPr>
        <p:spPr>
          <a:xfrm>
            <a:off x="514350" y="42767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Roadwise Consult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seguridad · cuasi-accidentes · EPP · bloqueo-de-energia · ausentismo · mantenimient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2257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voltamax en Pixabay (licencia de contenido libre): industrial, security, workwear, industrial security, safety glasses, vest, employee, required, factory, personal protection, worker, supervisor, tool, steel, kneepads, overalls, safety shoes. https://pixabay.com/photos/industrial-security-logistic-1636390/ — Foto de contexto: EPP completo a ras de máquina; en la línea 3 cada zona exige el suyo.]]></a:t>
            </a:r>
          </a:p>
        </p:txBody>
      </p:sp>
      <p:sp>
        <p:nvSpPr>
          <p:cNvPr id="9" name=""/>
          <p:cNvSpPr txBox="1"/>
          <p:nvPr/>
        </p:nvSpPr>
        <p:spPr>
          <a:xfrm>
            <a:off x="514350" y="43243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cover.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uti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b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y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2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por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P-118]]></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acket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R-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t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c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ch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m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ex]]></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4: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mpr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icti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rso.\n\nE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bl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vi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0:3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pong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delant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ie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uel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pon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ccidentes]]></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ist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asi-accidentes]]></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ú.\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mbié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eintidó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r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br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pacit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olu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p>
        </p:txBody>
      </p:sp>
      <p:sp>
        <p:nvSpPr>
          <p:cNvPr id="8" name=""/>
          <p:cNvSpPr txBox="1"/>
          <p:nvPr/>
        </p:nvSpPr>
        <p:spPr>
          <a:xfrm>
            <a:off x="514350" y="35242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emb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sech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descr=""/>
          <p:cNvSpPr/>
          <p:nvPr/>
        </p:nvSpPr>
        <p:spPr>
          <a:xfrm>
            <a:off x="514350" y="1219200"/>
            <a:ext cx="8115300" cy="204787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regla de la casa, y no se negocia]]></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gur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ent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nun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e]]></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sacrific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para]]></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cumplir]]></a:t>
            </a:r>
            <a:r>
              <a:rPr lang="en-US" b="1"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b="1" strike="noStrike" sz="2000" spc="0" u="none" cap="none">
                <a:solidFill>
                  <a:srgbClr val="1B2438">
                    <a:alpha val="100000"/>
                  </a:srgbClr>
                </a:solidFill>
                <a:latin typeface="Calibri"/>
              </a:rPr>
              <a:t><![CDATA[meta]]></a:t>
            </a:r>
            <a:r>
              <a:rPr lang="en-US" strike="noStrike" sz="2000" spc="0" u="none" cap="none">
                <a:solidFill>
                  <a:srgbClr val="1B2438">
                    <a:alpha val="100000"/>
                  </a:srgbClr>
                </a:solidFill>
                <a:latin typeface="Calibri"/>
              </a:rPr>
              <a:t><![CDA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l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ú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ing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nalizac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justifica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ue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ug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ns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uente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interlock]]></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nul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nd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bloque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quita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an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ún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orm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mpli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ruc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íne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r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descr=""/>
          <p:cNvSpPr/>
          <p:nvPr/>
        </p:nvSpPr>
        <p:spPr>
          <a:xfrm>
            <a:off x="514350" y="1219200"/>
            <a:ext cx="8115300" cy="1647825"/>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647825"/>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rriesg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ctividad,]]></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úm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y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m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rrib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ci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ntr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cort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edid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reprograma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hor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xt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autorizadas]]></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crit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lient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iner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l]]></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amió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operador]]></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br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on]]></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u]]></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cuerp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si]]></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l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guard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falt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y]]></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es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no]]></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tien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política]]></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a:t>
            </a:r>
            <a:r>
              <a:rPr lang="en-US" strike="noStrike" sz="2000" spc="0" u="none" cap="none">
                <a:solidFill>
                  <a:srgbClr val="1B2438">
                    <a:alpha val="100000"/>
                  </a:srgbClr>
                </a:solidFill>
                <a:latin typeface="Calibri"/>
              </a:rPr>
              <a:t><![CDATA[ ]]></a:t>
            </a:r>
            <a:r>
              <a:rPr lang="en-US" strike="noStrike" sz="2000" spc="0" u="none" cap="none">
                <a:solidFill>
                  <a:srgbClr val="1B2438">
                    <a:alpha val="100000"/>
                  </a:srgbClr>
                </a:solidFill>
                <a:latin typeface="Calibri"/>
              </a:rPr>
              <a:t><![CDATA[devolucion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fer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si-ac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e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zo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lig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jó]]></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todavía]]></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écor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mpañ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dal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áfo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mar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e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tend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gue.\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si-ac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lvi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bus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di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y]]></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éto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u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ulpable]]></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form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rati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oj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ced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á]]></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olv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por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s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lpabl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lenc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óxi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fr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ct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as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yas.\n\n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orm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é]]></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g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ter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lu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abaj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ó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mues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mplimie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fin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ST]]></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uto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mpet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rám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g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viv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11 advertencias del turno repartidas por familia (el reparto es un supuesto del caso, el total es el dato de la biblia). Cuatro de once apuntan al mismo lugar: la prensa 4. Caso ficticio · elaboración propia.]]></a:t>
            </a:r>
          </a:p>
        </p:txBody>
      </p:sp>
      <p:sp>
        <p:nvSpPr>
          <p:cNvPr id="9" name=""/>
          <p:cNvSpPr txBox="1"/>
          <p:nvPr/>
        </p:nvSpPr>
        <p:spPr>
          <a:xfrm>
            <a:off x="514350" y="3381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cuasi.jpg.]]></a:t>
            </a:r>
          </a:p>
        </p:txBody>
      </p:sp>
      <p:sp>
        <p:nvSpPr>
          <p:cNvPr id="10" name="" descr=""/>
          <p:cNvSpPr/>
          <p:nvPr/>
        </p:nvSpPr>
        <p:spPr>
          <a:xfrm>
            <a:off x="514350" y="38481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719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reglas no negociables del turno: se cumplen, o la actividad se detiene. Ninguna admite excepción «solo por ho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graphicFrame>
        <p:nvGraphicFramePr>
          <p:cNvPr id="7" name="" descr=""/>
          <p:cNvGraphicFramePr>
            <a:graphicFrameLocks noGrp="1"/>
          </p:cNvGraphicFramePr>
          <p:nvPr/>
        </p:nvGraphicFramePr>
        <p:xfrm>
          <a:off x="514350" y="1257300"/>
          <a:ext cx="8115300" cy="2619375"/>
        </p:xfrm>
        <a:graphic>
          <a:graphicData uri="http://schemas.openxmlformats.org/drawingml/2006/table">
            <a:tbl>
              <a:tblPr firstRow="1" bandRow="1"/>
              <a:tblGrid>
                <a:gridCol w="2000250"/>
                <a:gridCol w="3552825"/>
                <a:gridCol w="2562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en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rompe (y se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PP por zon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sco, lentes, guantes u orejeras según el área, en buen estado y puestos desde la puer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lentes «estorba» o están rayados y se usan colgados del bolsill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s y sensor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inguna máquina opera con la guarda abierta, el interlock puenteado o el sensor anu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para sacar esta pieza» o «nomás mientras pasa el p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graphicFrame>
        <p:nvGraphicFramePr>
          <p:cNvPr id="7" name="" descr=""/>
          <p:cNvGraphicFramePr>
            <a:graphicFrameLocks noGrp="1"/>
          </p:cNvGraphicFramePr>
          <p:nvPr/>
        </p:nvGraphicFramePr>
        <p:xfrm>
          <a:off x="514350" y="1257300"/>
          <a:ext cx="8115300" cy="2886075"/>
        </p:xfrm>
        <a:graphic>
          <a:graphicData uri="http://schemas.openxmlformats.org/drawingml/2006/table">
            <a:tbl>
              <a:tblPr firstRow="1" bandRow="1"/>
              <a:tblGrid>
                <a:gridCol w="2000250"/>
                <a:gridCol w="3552825"/>
                <a:gridCol w="2562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en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rompe (y se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loqueo y etiquet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ergía cortada, candado propio y etiqueta con hora y motivo antes de meter la mano: quien pone el candado lo qu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strabar con la máquina en automático o prestar el candado «de confianz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rden y pasill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iso sin aceite, tarimas fuera del paso, salidas y extintores visibles y despeja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aceite «ya se va a limpiar» y la tarima «solo está de p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000250"/>
                <a:gridCol w="3552825"/>
                <a:gridCol w="256222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g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xige en concret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la rompe (y se pa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orte de cuasi-accident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oda advertencia sin lesión se registra en el turno con la tarjeta y se investiga sin nombres en p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pasó nada» dicho en voz alta como si fuera un cierre de ca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in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xi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ut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bje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i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5]]></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nut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qu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c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u]]></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tenid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ecífic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rm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u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i]]></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ctu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lamento.\n\nL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m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unciona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ma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bi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s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odil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pald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dvertenci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y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6:4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bal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il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3:]]></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impió,]]></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o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ei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g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ap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eg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qu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stá]]></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afloja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erce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í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oblad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bier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an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rarl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úmer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ev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esion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cidi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o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sen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nd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p>
        </p:txBody>
      </p:sp>
      <p:sp>
        <p:nvSpPr>
          <p:cNvPr id="8" name=""/>
          <p:cNvSpPr txBox="1"/>
          <p:nvPr/>
        </p:nvSpPr>
        <p:spPr>
          <a:xfrm>
            <a:off x="514350" y="31908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m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la prensa 4 se atasca a las 10:20 — destrabe con bloqueo, no con la mano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Anuncia y detén]]></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icia avisa al operador y a las estaciones vecinas, y detiene el ciclo. La pieza atascada puede esperar un minuto: la mano del operador no puede esperar a que la prensa baj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la prensa 4 se atasca a las 10:20 — destrabe con bloqueo, no con la mano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orta la energía y disipa la acumulada]]></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rruptor principal apagado y liberada la energía residual: aire comprimido, presión hidráulica, piezas en alto que pueden caer, calor. «Apagado» sin purgar no es cero energí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la prensa 4 se atasca a las 10:20 — destrabe con bloqueo, no con la mano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Tu candado y tu etiquet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ndado personal en el interruptor y etiqueta con nombre, hora y motivo. La regla es simple: quien pone el candado es el único que lo quita. Un candado «de confianza» que se presta no es confianza: es una mano sin dueño dentro de la máqui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la prensa 4 se atasca a las 10:20 — destrabe con bloqueo, no con la mano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Verifica cero energía antes de acercar la mano]]></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tentar arrancar con el bloqueo puesto: si no se mueve, es cero. Destruyar con herramienta (gancho, varilla), no con la mano, aunque la mano quep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la prensa 4 se atasca a las 10:20 — destrabe con bloqueo, no con la mano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Guarda de vuelta y arranque segur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 y sensores repuestos y probados, área despejada, personas avisadas, y solo entonces se retira el candado y se reanuda. Si la guarda no vuelve a su lugar, la máquina no vuelve a arrancar: se escala a Chuy con el registro en la man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on las 09:50 y el acumulado va abajo del plan. Karla te hace una seña: vio al operador de siempre meter la mano por la guarda lateral entreabierta para recuperar una pieza caída, sin lesionarse. ¿Qué haces PRIMERO?]]></a:t>
            </a:r>
          </a:p>
        </p:txBody>
      </p:sp>
      <p:sp>
        <p:nvSpPr>
          <p:cNvPr id="9" name=""/>
          <p:cNvSpPr txBox="1"/>
          <p:nvPr/>
        </p:nvSpPr>
        <p:spPr>
          <a:xfrm>
            <a:off x="666750" y="29813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ada por ahora: sin lesión no hay reporte; cada minuto parado acerca el incumplimiento de las 770 piezas]]></a:t>
            </a:r>
          </a:p>
        </p:txBody>
      </p:sp>
      <p:sp>
        <p:nvSpPr>
          <p:cNvPr id="10" name=""/>
          <p:cNvSpPr txBox="1"/>
          <p:nvPr/>
        </p:nvSpPr>
        <p:spPr>
          <a:xfrm>
            <a:off x="666750" y="36766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amar al operador frente a la línea y anotarle la falta para que escarmient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666750" y="12192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etener la actividad, restablecer la guarda, preguntar qué pasó sin buscar culpables y llenar la tarjeta de cuasi-accidente antes de cerrar el turno]]></a:t>
            </a:r>
          </a:p>
        </p:txBody>
      </p:sp>
      <p:sp>
        <p:nvSpPr>
          <p:cNvPr id="8" name=""/>
          <p:cNvSpPr txBox="1"/>
          <p:nvPr/>
        </p:nvSpPr>
        <p:spPr>
          <a:xfrm>
            <a:off x="666750" y="22288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itar la guarda lateral «mientras se resuelve», para que nadie vuelva a meter la mano por un hueco a media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os cuatro movimientos del reporte de cuasi-accidente, en orden: primero el riesgo fuera del piso, después la información al papel. Caso ficticio · elaboración propia.]]></a:t>
            </a:r>
          </a:p>
        </p:txBody>
      </p:sp>
      <p:sp>
        <p:nvSpPr>
          <p:cNvPr id="9" name=""/>
          <p:cNvSpPr txBox="1"/>
          <p:nvPr/>
        </p:nvSpPr>
        <p:spPr>
          <a:xfrm>
            <a:off x="514350" y="30670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fig-flujo.jpg.]]></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pareja cada situación del turno de Vega con la acción que l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La prensa 4 se atascó y hay que meter la mano]]></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n operador resbaló con aceite, sin lesión]]></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ta Efraín y hay que cubrir su estación]]></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guarda de la dobladora no cierra el interlock]]></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Llega un visitante de Armex a recorrer la líne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Chuy vuelve a posponer el preventivo de la prensa 4]]></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mpiar y señalizar ya, y llenar la tarjeta de cuasi-accidente en el turno]]></a:t>
            </a:r>
          </a:p>
        </p:txBody>
      </p:sp>
      <p:sp>
        <p:nvSpPr>
          <p:cNvPr id="10" name=""/>
          <p:cNvSpPr txBox="1"/>
          <p:nvPr/>
        </p:nvSpPr>
        <p:spPr>
          <a:xfrm>
            <a:off x="628650" y="2514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ustituir solo con gente capacitada en la matriz, con EPP y 10 minutos de inducción]]></a:t>
            </a:r>
          </a:p>
        </p:txBody>
      </p:sp>
      <p:sp>
        <p:nvSpPr>
          <p:cNvPr id="11" name=""/>
          <p:cNvSpPr txBox="1"/>
          <p:nvPr/>
        </p:nvSpPr>
        <p:spPr>
          <a:xfrm>
            <a:off x="628650" y="31813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arrancar: se reporta a mantenimiento y se escala; la máquina no opera sin guarda]]></a:t>
            </a:r>
          </a:p>
        </p:txBody>
      </p:sp>
      <p:sp>
        <p:nvSpPr>
          <p:cNvPr id="12" name=""/>
          <p:cNvSpPr txBox="1"/>
          <p:nvPr/>
        </p:nvSpPr>
        <p:spPr>
          <a:xfrm>
            <a:off x="628650" y="3848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PP de la zona, acompañante y recorrido por pasillo señalizado, sin soltarl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laciona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Escalar por escrito con el registro de paros y cuasi-accidentes: el preventivo no es un favor]]></a:t>
            </a:r>
          </a:p>
        </p:txBody>
      </p:sp>
      <p:sp>
        <p:nvSpPr>
          <p:cNvPr id="8" name=""/>
          <p:cNvSpPr txBox="1"/>
          <p:nvPr/>
        </p:nvSpPr>
        <p:spPr>
          <a:xfrm>
            <a:off x="628650" y="1885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Bloqueo y etiquetado: apagar, purgar, candado propio, etiqueta, verificar cero energí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 es la minuta de investigación de uno de los 11 cuasi-accidentes: la mano dentro de la guarda lateral de la prensa 4. Marca los renglones que traicionan la regla de investigar sin culpar.]]></a:t>
            </a:r>
          </a:p>
        </p:txBody>
      </p:sp>
      <p:sp>
        <p:nvSpPr>
          <p:cNvPr id="9" name=""/>
          <p:cNvSpPr txBox="1"/>
          <p:nvPr/>
        </p:nvSpPr>
        <p:spPr>
          <a:xfrm>
            <a:off x="628650" y="29813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ausa raíz: error humano. El operador es el culpable; caso cerrado, no hay más que investigar.»]]></a:t>
            </a:r>
          </a:p>
        </p:txBody>
      </p:sp>
      <p:sp>
        <p:nvSpPr>
          <p:cNvPr id="10" name=""/>
          <p:cNvSpPr txBox="1"/>
          <p:nvPr/>
        </p:nvSpPr>
        <p:spPr>
          <a:xfrm>
            <a:off x="628650" y="36576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preguntó qué dejó la guarda abierta: el perno está flojo desde hace semanas y no hay método escrito para destrab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ara escarmiento, se fijó el nombre del operador en el tablero de la entrada de la planta.»]]></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 registró la presión del día: el plan pedía 770 piezas y el techo del turno es de 680; se escaló a planeación.»]]></a:t>
            </a:r>
          </a:p>
        </p:txBody>
      </p:sp>
      <p:sp>
        <p:nvSpPr>
          <p:cNvPr id="9" name=""/>
          <p:cNvSpPr txBox="1"/>
          <p:nvPr/>
        </p:nvSpPr>
        <p:spPr>
          <a:xfrm>
            <a:off x="628650" y="2571750"/>
            <a:ext cx="80010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Medida acordada: reparar el perno y documentar el método de destrabe con bloqueo; Gustavo y Alicia lo verifican en el arranque seguro del lune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uasi-accidente no dejó lesión ni daño al equipo, lo correcto es no llenar la tarjeta para no detener la líne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para reportar un paro de máquina a mantenimiento (con Chuy, que recibe decenas de reportes al día):]]></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notar número de máquina, hora del fallo y qué estaba produciendo]]></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scribir el síntoma: ruido, olor, error en pantalla, pieza que sale mal]]></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Llamar a mantenimiento con los datos completos, no con «la máquina no jal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en bitácora: hora de aviso, hora de llegada, hora de arranqu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Detener la máquina y asegurar el área: nadie mete la mano, guarda en su luga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ble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ef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77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tr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u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68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rson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á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n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tur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i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ie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cumpli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1: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gui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buen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n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ábre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íta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guar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acam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2]]></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hí]]></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ueg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guridad,]]></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pues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iempr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se]]></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mp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producció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con]]></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riesg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9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iez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al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suelv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ib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lane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nt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06: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n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are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y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a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en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áquina.\n\n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ism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lic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ventiv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4.]]></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sponer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qu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oduc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ida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e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starl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cid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interes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rregl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rrec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jal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rej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hu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gis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at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nc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dvertenci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punta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rens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al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crit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ri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mantenimient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fuera]]></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del]]></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turno]]></a:t>
            </a:r>
            <a:r>
              <a:rPr lang="en-US" b="1" strike="noStrike" sz="2100" spc="0" u="none" cap="none">
                <a:solidFill>
                  <a:srgbClr val="1B2438">
                    <a:alpha val="100000"/>
                  </a:srgbClr>
                </a:solidFill>
                <a:latin typeface="Calibri"/>
              </a:rPr>
              <a:t><![CDATA[ ]]></a:t>
            </a:r>
            <a:r>
              <a:rPr lang="en-US" b="1" strike="noStrike" sz="2100" spc="0" u="none" cap="none">
                <a:solidFill>
                  <a:srgbClr val="1B2438">
                    <a:alpha val="100000"/>
                  </a:srgbClr>
                </a:solidFill>
                <a:latin typeface="Calibri"/>
              </a:rPr>
              <a:t><![CDATA[matutino]]></a:t>
            </a:r>
            <a:r>
              <a:rPr lang="en-US" strike="noStrike" sz="2100" spc="0" u="none" cap="none">
                <a:solidFill>
                  <a:srgbClr val="1B2438">
                    <a:alpha val="100000"/>
                  </a:srgbClr>
                </a:solidFill>
                <a:latin typeface="Calibri"/>
              </a:rPr>
              <a:t><![CDAT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acordad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úmero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um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enalizació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as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18,500]]></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hor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íne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parad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lient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iner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llamad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y]]></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fech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realistas.]]></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El]]></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uerp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de]]></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u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operador]]></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o]]></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se]]></a:t>
            </a:r>
          </a:p>
        </p:txBody>
      </p:sp>
      <p:sp>
        <p:nvSpPr>
          <p:cNvPr id="8" name=""/>
          <p:cNvSpPr txBox="1"/>
          <p:nvPr/>
        </p:nvSpPr>
        <p:spPr>
          <a:xfrm>
            <a:off x="514350" y="418147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egocia]]></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con]]></a:t>
            </a:r>
            <a:r>
              <a:rPr lang="en-US" strike="noStrike" sz="2100" spc="0" u="none" cap="none">
                <a:solidFill>
                  <a:srgbClr val="1B2438">
                    <a:alpha val="100000"/>
                  </a:srgbClr>
                </a:solidFill>
                <a:latin typeface="Calibri"/>
              </a:rPr>
              <a:t><![CDATA[ ]]></a:t>
            </a:r>
            <a:r>
              <a:rPr lang="en-US" strike="noStrike" sz="2100" spc="0" u="none" cap="none">
                <a:solidFill>
                  <a:srgbClr val="1B2438">
                    <a:alpha val="100000"/>
                  </a:srgbClr>
                </a:solidFill>
                <a:latin typeface="Calibri"/>
              </a:rPr>
              <a:t><![CDATA[nad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dos faltas a las 06:05 sin improvisar cobertura insegura · Paso 1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Cuenta la falta y mira qué estación queda expuesta]]></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fraín falta sin aviso y don Genaro tiene permiso por trámite: dos de veintidós. El riesgo no es «hay menos gente»: es que ensamble depende de una sola persona experta y la prensa 4 de un solo ajustador. La cantidad duele, pero la profundidad de habilidades es lo que lesiona.]]></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dos faltas a las 06:05 sin improvisar cobertura insegura · Paso 2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Cubre con la matriz, no con el que está más cerca]]></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ustitución se elige de la matriz de habilidades: solo quien está capacitado y verificado en esa estación opera esa estación. Poner a alguien «a ver si saca» es la decisión que aparece en la investigación del accidente con la frase «no sabía cóm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dos faltas a las 06:05 sin improvisar cobertura insegura · Paso 3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Inducción de diez minutos y EPP verificado]]></a:t>
            </a:r>
          </a:p>
        </p:txBody>
      </p:sp>
      <p:sp>
        <p:nvSpPr>
          <p:cNvPr id="9" name=""/>
          <p:cNvSpPr txBox="1"/>
          <p:nvPr/>
        </p:nvSpPr>
        <p:spPr>
          <a:xfrm>
            <a:off x="514350" y="27908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Karla, tres semanas de nueva, cubre empaque —la estación con más holgura—, nunca el cuello, y nunca sola: inducción de diez minutos (arranque, paro, qué hacer si se atasca), EPP de la zona puesto y revisado, y un número de contacto a la vista.]]></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accidente que aún no tienes se está entrenando ahora mismo · Ejemplo resuelto: dos faltas a las 06:05 sin improvisar cobertura insegura · Paso 4 de 4]]></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Documenta y busca el patr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alta se anota para recursos humanos el mismo día. Si el ausentismo del turno carga hacia el 7% o siempre falta la misma gente el mismo día, eso no es mala suerte: es un tema de transporte, de turno o de ánimo, y se escala con datos, no con regañ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turno matutino tiene 22 operarios. En un mes de 22 días laborables, las personas programadas suman 22 × 22 = 484 días-persona (supuesto del caso). Si ese mes se registraron 33 días-persona de falta, ¿cuál es la tasa de ausentismo del turno? Da el porcentaje con un decimal.]]></a:t>
            </a:r>
          </a:p>
        </p:txBody>
      </p:sp>
      <p:sp>
        <p:nvSpPr>
          <p:cNvPr id="9"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 ________________]]></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943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oto de sasint en Pixabay (licencia de contenido libre): worker, clipboard, controller, factory, industry, job, work, machine, production, quality control, report. https://pixabay.com/photos/caucasian-people-worker-asian-asia-1822531/ — Foto de contexto: la tarjeta de reporte se llena de pie, junto a la máquina, antes de que el turno cierre.]]></a:t>
            </a:r>
          </a:p>
        </p:txBody>
      </p:sp>
      <p:sp>
        <p:nvSpPr>
          <p:cNvPr id="9"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No se encontró el archivo assets/reporte-02-px1822531.jpg.]]></a:t>
            </a:r>
          </a:p>
        </p:txBody>
      </p:sp>
      <p:sp>
        <p:nvSpPr>
          <p:cNvPr id="10" name="" descr=""/>
          <p:cNvSpPr/>
          <p:nvPr/>
        </p:nvSpPr>
        <p:spPr>
          <a:xfrm>
            <a:off x="514350" y="41338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576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u herramienta: tarjeta de reporte de cuasi-accidente. La columna del medio está llena con el caso ficticio; copia la tabla y llena la última columna con tu operación. Una tarjeta por advertencia, llenada el mismo turn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graphicFrame>
        <p:nvGraphicFramePr>
          <p:cNvPr id="7" name="" descr=""/>
          <p:cNvGraphicFramePr>
            <a:graphicFrameLocks noGrp="1"/>
          </p:cNvGraphicFramePr>
          <p:nvPr/>
        </p:nvGraphicFramePr>
        <p:xfrm>
          <a:off x="514350" y="1257300"/>
          <a:ext cx="8115300" cy="2952750"/>
        </p:xfrm>
        <a:graphic>
          <a:graphicData uri="http://schemas.openxmlformats.org/drawingml/2006/table">
            <a:tbl>
              <a:tblPr firstRow="1" bandRow="1"/>
              <a:tblGrid>
                <a:gridCol w="2409825"/>
                <a:gridCol w="4438650"/>
                <a:gridCol w="1266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 prensa 4, turno de Al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echa, hora y lug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4 de octubre, 09:50 · prensa 4, línea 3]]></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asó (los hechos, sin nombres en portad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ano dentro de la guarda lateral para recuperar una pieza caída; la máquina no bajó; sin l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ón que lo permiti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Guarda con perno flojo; ningún método escrito para destrab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est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Karla, en la estación de al l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2409825"/>
                <a:gridCol w="4438650"/>
                <a:gridCol w="126682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mp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Ejemplo · prensa 4, turno de Alici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Tu turn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ción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arar la actividad, cerrar la guarda, verificar que nadie resultó lesion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dida, responsable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parar perno y documentar destrabe con bloqueo — Chuy y Alicia, antes del lu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ómo se ver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ranque seguro del turno siguiente: guarda puesta y probada, método a la v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 ]]></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uardas y sensores: cada máquina con su guarda puesta y su interlock probado (un intento de arranque con la guarda abierta debe parar la máquina).]]></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ero candados ajenos: ningún bloqueo de turnos anteriores sigue colgado; si lo está, se localiza a su dueño antes de tocar nada.]]></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iso y pasillos: sin aceite, sin tarimas en el paso, salidas y extintores despejado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PP completo y en estado: lentes sin rayar, guantes sin roturas, cada quien el de su zon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nte verificada: cada puesto con alguien capacitado en la matriz; si hubo sustitución, inducción de diez minutos hech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terial y herramienta en estación: para que nadie improvise dentro del ciclo lo que se pudo preparar ant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6477000"/>
          <a:chOff x="514350" y="247650"/>
          <a:chExt cx="8629650" cy="6477000"/>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descr=""/>
          <p:cNvSpPr/>
          <p:nvPr/>
        </p:nvSpPr>
        <p:spPr>
          <a:xfrm>
            <a:off x="514350" y="1333500"/>
            <a:ext cx="3619500" cy="2571750"/>
          </a:xfrm>
          <a:prstGeom prst="roundRect">
            <a:avLst/>
          </a:prstGeom>
          <a:solidFill>
            <a:srgbClr val="FFFFFF">
              <a:alpha val="100000"/>
            </a:srgbClr>
          </a:solidFill>
          <a:ln w="9525">
            <a:solidFill>
              <a:srgbClr val="E4DCCB">
                <a:alpha val="100000"/>
              </a:srgbClr>
            </a:solidFill>
          </a:ln>
        </p:spPr>
        <p:txBody>
          <a:bodyPr vertOverflow="clip" rtlCol="0" anchor="ctr"/>
          <a:lstStyle/>
          <a:p>
            <a:pPr algn="ctr"/>
            <a:r>
              <a:t/>
            </a:r>
          </a:p>
        </p:txBody>
      </p:sp>
      <p:pic>
        <p:nvPicPr>
          <p:cNvPr id="8" name="" descr="Miniatura del recurso"/>
          <p:cNvPicPr>
            <a:picLocks noChangeAspect="1"/>
          </p:cNvPicPr>
          <p:nvPr/>
        </p:nvPicPr>
        <p:blipFill>
          <a:blip r:embed="rId2"/>
          <a:stretch>
            <a:fillRect/>
          </a:stretch>
        </p:blipFill>
        <p:spPr>
          <a:xfrm>
            <a:off x="733425" y="1428750"/>
            <a:ext cx="3171825" cy="2381250"/>
          </a:xfrm>
          <a:prstGeom prst="rect">
            <a:avLst/>
          </a:prstGeom>
          <a:noFill/>
        </p:spPr>
      </p:pic>
      <p:sp>
        <p:nvSpPr>
          <p:cNvPr id="9" name=""/>
          <p:cNvSpPr txBox="1"/>
          <p:nvPr/>
        </p:nvSpPr>
        <p:spPr>
          <a:xfrm>
            <a:off x="4362450" y="1352550"/>
            <a:ext cx="4267200" cy="1695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Curso Básico de Seguridad Industrial: Prevención de Accidentes y Evaluación de Riesgos]]></a:t>
            </a:r>
          </a:p>
        </p:txBody>
      </p:sp>
      <p:sp>
        <p:nvSpPr>
          <p:cNvPr id="10" name=""/>
          <p:cNvSpPr txBox="1"/>
          <p:nvPr/>
        </p:nvSpPr>
        <p:spPr>
          <a:xfrm>
            <a:off x="4362450" y="3181350"/>
            <a:ext cx="4267200" cy="2886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Video del canal SEGURIDAD INDUSTRIAL PARA TODOS (ASEPCOA) en YouTube (id verificado con el buscador de la campaña). Míralo como apoyo: toma nota de los conceptos de peligro y riesgo y compáralos con las cuatro familias de advertencias de la prensa 4.]]></a:t>
            </a:r>
          </a:p>
        </p:txBody>
      </p:sp>
      <p:sp>
        <p:nvSpPr>
          <p:cNvPr id="11" name=""/>
          <p:cNvSpPr txBox="1"/>
          <p:nvPr/>
        </p:nvSpPr>
        <p:spPr>
          <a:xfrm>
            <a:off x="4362450" y="6181725"/>
            <a:ext cx="42672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Requiere conexión a internet.]]></a:t>
            </a:r>
          </a:p>
        </p:txBody>
      </p:sp>
      <p:sp>
        <p:nvSpPr>
          <p:cNvPr id="12" name="" descr=""/>
          <p:cNvSpPr/>
          <p:nvPr/>
        </p:nvSpPr>
        <p:spPr>
          <a:xfrm>
            <a:off x="4362450" y="4133850"/>
            <a:ext cx="2724150" cy="495300"/>
          </a:xfrm>
          <a:prstGeom prst="roundRect">
            <a:avLst/>
          </a:prstGeom>
          <a:solidFill>
            <a:srgbClr val="BF4018">
              <a:alpha val="100000"/>
            </a:srgbClr>
          </a:solidFill>
          <a:ln w="9525">
            <a:noFill/>
          </a:ln>
        </p:spPr>
        <p:txBody>
          <a:bodyPr vertOverflow="clip" rtlCol="0" anchor="ctr"/>
          <a:lstStyle/>
          <a:p>
            <a:pPr algn="ctr"/>
            <a:r>
              <a:t/>
            </a:r>
          </a:p>
        </p:txBody>
      </p:sp>
      <p:sp>
        <p:nvSpPr>
          <p:cNvPr id="13" name=""/>
          <p:cNvSpPr txBox="1"/>
          <p:nvPr/>
        </p:nvSpPr>
        <p:spPr>
          <a:xfrm>
            <a:off x="4533900" y="4257675"/>
            <a:ext cx="238125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5" tooltip="Ver video en YouTube"/>
              </a:rPr>
              <a:t><![CDATA[Ver video en YouTub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reacción de Alicia ante el cuasi-accidente de las 09:50 según el movimiento que le toc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segurar ahora (quita el riesg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istrar y escalar (el papel que proteg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stigar sin culpar (la causa de sistema)]]></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gresar la guarda lateral a su lugar y probar el interlock]]></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impiar el aceite del piso y señalizar la zon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lenar la tarjeta del cuasi-accidente antes de cerrar el turn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otar el paro y escalar por escrito el preventivo pospuest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guntar al equipo qué dejó la guarda abierta tanto rato]]></a:t>
            </a:r>
          </a:p>
        </p:txBody>
      </p:sp>
      <p:sp>
        <p:nvSpPr>
          <p:cNvPr id="10" name=""/>
          <p:cNvSpPr txBox="1"/>
          <p:nvPr/>
        </p:nvSpPr>
        <p:spPr>
          <a:xfrm>
            <a:off x="514350" y="230505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visar si el estándar dice cómo destrabar: ¿con gancho o con la mano?]]></a:t>
            </a:r>
          </a:p>
        </p:txBody>
      </p:sp>
      <p:sp>
        <p:nvSpPr>
          <p:cNvPr id="11" name=""/>
          <p:cNvSpPr txBox="1"/>
          <p:nvPr/>
        </p:nvSpPr>
        <p:spPr>
          <a:xfrm>
            <a:off x="514350" y="29813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Medir cuántas prisas se concentran en las dos horas finales del turno]]></a:t>
            </a:r>
          </a:p>
        </p:txBody>
      </p:sp>
      <p:sp>
        <p:nvSpPr>
          <p:cNvPr id="12" name=""/>
          <p:cNvSpPr txBox="1"/>
          <p:nvPr/>
        </p:nvSpPr>
        <p:spPr>
          <a:xfrm>
            <a:off x="514350" y="36576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accidente que aún no tienes se está entrenando ahora mism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descr=""/>
          <p:cNvSpPr/>
          <p:nvPr/>
        </p:nvSpPr>
        <p:spPr>
          <a:xfrm>
            <a:off x="514350" y="1238250"/>
            <a:ext cx="38100" cy="1019175"/>
          </a:xfrm>
          <a:prstGeom prst="roundRect">
            <a:avLst/>
          </a:prstGeom>
          <a:solidFill>
            <a:srgbClr val="BF4018">
              <a:alpha val="100000"/>
            </a:srgbClr>
          </a:solidFill>
          <a:ln w="9525">
            <a:noFill/>
          </a:ln>
        </p:spPr>
        <p:txBody>
          <a:bodyPr vertOverflow="clip" rtlCol="0" anchor="ctr"/>
          <a:lstStyle/>
          <a:p>
            <a:pPr algn="ctr"/>
            <a:r>
              <a:t/>
            </a:r>
          </a:p>
        </p:txBody>
      </p:sp>
      <p:sp>
        <p:nvSpPr>
          <p:cNvPr id="8" name=""/>
          <p:cNvSpPr txBox="1"/>
          <p:nvPr/>
        </p:nvSpPr>
        <p:spPr>
          <a:xfrm>
            <a:off x="781050" y="1219200"/>
            <a:ext cx="78486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plan se mide en piezas; la seguridad, en personas que regresan a su casa. Uno se recompone con planeación; la otra, no.]]></a:t>
            </a:r>
          </a:p>
        </p:txBody>
      </p:sp>
      <p:sp>
        <p:nvSpPr>
          <p:cNvPr id="9" name="" descr=""/>
          <p:cNvSpPr/>
          <p:nvPr/>
        </p:nvSpPr>
        <p:spPr>
          <a:xfrm>
            <a:off x="514350" y="2352675"/>
            <a:ext cx="38100" cy="238125"/>
          </a:xfrm>
          <a:prstGeom prst="roundRect">
            <a:avLst/>
          </a:prstGeom>
          <a:solidFill>
            <a:srgbClr val="BF4018">
              <a:alpha val="100000"/>
            </a:srgbClr>
          </a:solidFill>
          <a:ln w="9525">
            <a:noFill/>
          </a:ln>
        </p:spPr>
        <p:txBody>
          <a:bodyPr vertOverflow="clip" rtlCol="0" anchor="ctr"/>
          <a:lstStyle/>
          <a:p>
            <a:pPr algn="ctr"/>
            <a:r>
              <a:t/>
            </a:r>
          </a:p>
        </p:txBody>
      </p:sp>
      <p:sp>
        <p:nvSpPr>
          <p:cNvPr id="10" name=""/>
          <p:cNvSpPr txBox="1"/>
          <p:nvPr/>
        </p:nvSpPr>
        <p:spPr>
          <a:xfrm>
            <a:off x="781050" y="2333625"/>
            <a:ext cx="78486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 Lumbre · Empres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accidente que aún no tienes se está entrenando ahora mismo]]></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al del caso. Otra empresa ficticia: el centro de distribución de una farmacia, turno vespertino. Un carretón con 30 cajas (supuesto del caso) bajó sin freno una rampa y le pasó por encima al zapato de un cargador: él brincó, no hay lesión, y el encargado dice «no pasó nada, el muy ágil». Responde: ¿cuáles de los cuatro movimientos ya se hicieron y cuáles no?]]></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é condición y qué método están detrás? ¿Qué escribirías tú en la tarjeta? ¿Qué NO dirías del cargador ni de su «agilidad»? Después copia la tarjeta de reporte y la lista de arranque seguro de este objeto y llénalas con tu operación: esas dos tablas son la herramienta; sin llenarlas, el método es de Alicia, no tuy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Reflex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pasó nada» no es un cierre: es un cuasi-accidente sin registrar. El carretón sin freno es la guarda de la prensa 4; la rampa sin señalizar, el aceite en el pasillo; el «ágil», el operador al que nadie le documentó el método.]]></a:t>
            </a:r>
          </a:p>
        </p:txBody>
      </p:sp>
      <p:sp>
        <p:nvSpPr>
          <p:cNvPr id="8" name=""/>
          <p:cNvSpPr txBox="1"/>
          <p:nvPr/>
        </p:nvSpPr>
        <p:spPr>
          <a:xfrm>
            <a:off x="514350" y="2552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172033">
            <a:alpha val="100000"/>
          </a:srgbClr>
        </a:solidFill>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Para dominar este tema]]></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seguridad nunca se sacrifica para cumplir una meta: si la única salida es insegura, se detiene la actividad y se escala con el número en la mano.]]></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uasi-accidente es una advertencia gratis: sin lesión de hoy, pero con la misma causa del accidente de mañana.]]></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eporte se llena el mismo turno y se investiga sin nombres en portada: señalar personas cierra el canal y te deja ciego.]]></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loqueo y etiquetado antes de meter la mano: energía cortada, purgada, con candado propio y etiqueta; quien lo pone, lo quita.]]></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esencial que debes sab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brir ausencias solo con gente verificada en la matriz, con EPP e inducción: la improvisación de hoy es la investigación de mañana.]]></a:t>
            </a:r>
          </a:p>
        </p:txBody>
      </p:sp>
      <p:sp>
        <p:nvSpPr>
          <p:cNvPr id="9" name=""/>
          <p:cNvSpPr txBox="1"/>
          <p:nvPr/>
        </p:nvSpPr>
        <p:spPr>
          <a:xfrm>
            <a:off x="514350" y="22764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eventivo pospuesto se combate con registro: paros, horas y advertencias por escrito, escalados con números y no con enoj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eguntas clave del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cuatro reglas de tu turno no admiten la excepción «solo por hoy»?]]></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haces primero al recibir la noticia de un cuasi-accidente sin lesión?]]></a:t>
            </a:r>
          </a:p>
        </p:txBody>
      </p:sp>
      <p:sp>
        <p:nvSpPr>
          <p:cNvPr id="11" name=""/>
          <p:cNvSpPr txBox="1"/>
          <p:nvPr/>
        </p:nvSpPr>
        <p:spPr>
          <a:xfrm>
            <a:off x="514350" y="26670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investiga sin culpar y qué se escribe en la tarjeta?]]></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se bloquea la energía antes de destrabar una máquina?]]></a:t>
            </a:r>
          </a:p>
        </p:txBody>
      </p:sp>
      <p:sp>
        <p:nvSpPr>
          <p:cNvPr id="15" name=""/>
          <p:cNvSpPr txBox="1"/>
          <p:nvPr/>
        </p:nvSpPr>
        <p:spPr>
          <a:xfrm>
            <a:off x="514350" y="34575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16" name=""/>
          <p:cNvSpPr txBox="1"/>
          <p:nvPr/>
        </p:nvSpPr>
        <p:spPr>
          <a:xfrm>
            <a:off x="762000" y="34575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Qué pasa con el plan de 770 piezas cuando el techo es de 680 y la tentación es «echarle ganas a la prens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tener una actividad insegura y sostener el paro frente a la presión del plan, escalando con datos a planeación y a tu jefe.]]></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lenar y hacer llenar la tarjeta de cuasi-accidente el mismo turno, y cerrar la medida con responsable y verificación.]]></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rganizar la cobertura de una falta sin exponer el cuello ni poner gente sin capacitación en la máquin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seguridad, cuasi-accidentes y coordina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60% de acierto agregado en las actividades cubiertas.]]></a:t>
            </a:r>
          </a:p>
        </p:txBody>
      </p:sp>
      <p:sp>
        <p:nvSpPr>
          <p:cNvPr id="9" name=""/>
          <p:cNvSpPr txBox="1"/>
          <p:nvPr/>
        </p:nvSpPr>
        <p:spPr>
          <a:xfrm>
            <a:off x="514350" y="22860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Ya distingues la advertencia gratis del accidente pagado, sabes parar sin culpa y sabes escalar con números. Mañana, en tu arranque, pon a prueba la lista de seis puntos.]]></a:t>
            </a:r>
          </a:p>
        </p:txBody>
      </p:sp>
      <p:sp>
        <p:nvSpPr>
          <p:cNvPr id="10"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cuatro movimientos del reporte y la regla de la casa: el tropiezo típico es no registrar el «no pasó nada» por prisa, o buscar un culpable en lugar de la condición que lo dejó pasa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debes poder hace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emp-dtp-c35-m05-oa01"/>
              </a:rPr>
              <a:t><![CDATA[Seguridad no es suerte: reglas, equipo y cultura de prevenc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guiente:]]></a:t>
            </a:r>
            <a:r>
              <a:rPr lang="en-US" strike="noStrike" sz="2100" spc="0" u="none" cap="none">
                <a:solidFill>
                  <a:srgbClr val="1B2438">
                    <a:alpha val="100000"/>
                  </a:srgbClr>
                </a:solidFill>
                <a:latin typeface="Calibri"/>
              </a:rPr>
              <a:t><![CDATA[ ]]></a:t>
            </a:r>
            <a:r>
              <a:rPr lang="en-US" i="1" strike="noStrike" sz="2100" spc="0" u="none" cap="none">
                <a:solidFill>
                  <a:srgbClr val="1B2438">
                    <a:alpha val="100000"/>
                  </a:srgbClr>
                </a:solidFill>
                <a:latin typeface="Calibri"/>
              </a:rPr>
              <a:t><![CDATA[Resolver conflictos sin gritar y sin ceder: el criterio del supervisor]]></a:t>
            </a:r>
            <a:r>
              <a:rPr lang="en-US" strike="noStrike" sz="2100" spc="0" u="none" cap="none">
                <a:solidFill>
                  <a:srgbClr val="1B2438">
                    <a:alpha val="100000"/>
                  </a:srgbClr>
                </a:solidFill>
                <a:latin typeface="Calibri"/>
              </a:rPr>
              <a:t><![CDATA[ — parar por seguridad y escalar un preventivo ya no te costará miedo; lo que cuesta es sostenerlo cuando te lo toman personal: Chuy, Raúl y el plantón de las 11:00 se atienden con criterio, y eso es el siguiente objet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2026-10-25T05:01:46Z</dcterms:created>
  <dcterms:modified xsi:type="dcterms:W3CDTF">2026-10-25T05:01:46Z</dcterms:modified>
  <dc:title>Seguridad no es suerte: reglas, equipo y cultura de prevención</dc:title>
  <dc:description>Presentación editable del OA «Seguridad no es suerte: reglas, equipo y cultura de prevención». Enlace: https://negocios.lumbre.lat/object/emp-dtp-c35-m05-oa01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